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1">
  <p:sldMasterIdLst>
    <p:sldMasterId id="2147483650" r:id="rId1"/>
  </p:sldMasterIdLst>
  <p:notesMasterIdLst>
    <p:notesMasterId r:id="rId7"/>
  </p:notesMasterIdLst>
  <p:sldIdLst>
    <p:sldId id="285" r:id="rId2"/>
    <p:sldId id="280" r:id="rId3"/>
    <p:sldId id="283" r:id="rId4"/>
    <p:sldId id="281" r:id="rId5"/>
    <p:sldId id="267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BAA6AC1-5B64-157A-B4D9-0CBE7FC783FA}" name="Carole Krakus-Monsec" initials="CK" userId="S::carole@pluriel.team::6fd2fd64-0bb3-4681-83f8-e6ddd9e11f7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7A"/>
    <a:srgbClr val="97BF0D"/>
    <a:srgbClr val="F39400"/>
    <a:srgbClr val="009EE0"/>
    <a:srgbClr val="DAE3F3"/>
    <a:srgbClr val="DF8E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19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552690369922997"/>
          <c:y val="0.15076435836530849"/>
          <c:w val="0.4841873212565791"/>
          <c:h val="0.79764687252573241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spPr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0"/>
              <a:bevelB w="0" h="0"/>
            </a:sp3d>
          </c:spPr>
          <c:explosion val="3"/>
          <c:dPt>
            <c:idx val="0"/>
            <c:bubble3D val="0"/>
            <c:spPr>
              <a:solidFill>
                <a:srgbClr val="E2007A"/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10200000"/>
                </a:lightRig>
              </a:scene3d>
              <a:sp3d>
                <a:bevelT w="0"/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3-90B1-465C-B870-D3FA6961C3AF}"/>
              </c:ext>
            </c:extLst>
          </c:dPt>
          <c:dPt>
            <c:idx val="1"/>
            <c:bubble3D val="0"/>
            <c:spPr>
              <a:solidFill>
                <a:srgbClr val="F39400"/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10200000"/>
                </a:lightRig>
              </a:scene3d>
              <a:sp3d>
                <a:bevelT w="0"/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2-90B1-465C-B870-D3FA6961C3AF}"/>
              </c:ext>
            </c:extLst>
          </c:dPt>
          <c:dPt>
            <c:idx val="2"/>
            <c:bubble3D val="0"/>
            <c:spPr>
              <a:solidFill>
                <a:srgbClr val="009EE0"/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10200000"/>
                </a:lightRig>
              </a:scene3d>
              <a:sp3d>
                <a:bevelT w="0"/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5-90B1-465C-B870-D3FA6961C3AF}"/>
              </c:ext>
            </c:extLst>
          </c:dPt>
          <c:dPt>
            <c:idx val="3"/>
            <c:bubble3D val="0"/>
            <c:spPr>
              <a:solidFill>
                <a:srgbClr val="97BF0D"/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10200000"/>
                </a:lightRig>
              </a:scene3d>
              <a:sp3d>
                <a:bevelT w="0"/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4-90B1-465C-B870-D3FA6961C3AF}"/>
              </c:ext>
            </c:extLst>
          </c:dPt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B1-465C-B870-D3FA6961C3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6"/>
      </c:doughnutChart>
      <c:spPr>
        <a:noFill/>
        <a:ln w="85725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0.39971</cdr:x>
      <cdr:y>0.27108</cdr:y>
    </cdr:from>
    <cdr:to>
      <cdr:x>0.58873</cdr:x>
      <cdr:y>0.45628</cdr:y>
    </cdr:to>
    <cdr:sp macro="" textlink="">
      <cdr:nvSpPr>
        <cdr:cNvPr id="2" name="ZoneTexte 1">
          <a:extLst xmlns:a="http://schemas.openxmlformats.org/drawingml/2006/main">
            <a:ext uri="{FF2B5EF4-FFF2-40B4-BE49-F238E27FC236}">
              <a16:creationId xmlns:a16="http://schemas.microsoft.com/office/drawing/2014/main" id="{EBD03C97-9121-87C6-35DB-DF41B5F09CF5}"/>
            </a:ext>
          </a:extLst>
        </cdr:cNvPr>
        <cdr:cNvSpPr txBox="1"/>
      </cdr:nvSpPr>
      <cdr:spPr>
        <a:xfrm xmlns:a="http://schemas.openxmlformats.org/drawingml/2006/main">
          <a:off x="2702905" y="1112721"/>
          <a:ext cx="1278179" cy="760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400" b="1" dirty="0">
              <a:solidFill>
                <a:schemeClr val="bg1"/>
              </a:solidFill>
            </a:rPr>
            <a:t>Gouvernance </a:t>
          </a:r>
        </a:p>
        <a:p xmlns:a="http://schemas.openxmlformats.org/drawingml/2006/main">
          <a:pPr algn="ctr"/>
          <a:r>
            <a:rPr lang="fr-FR" sz="1400" b="1" dirty="0">
              <a:solidFill>
                <a:schemeClr val="bg1"/>
              </a:solidFill>
            </a:rPr>
            <a:t>et stratégie</a:t>
          </a:r>
        </a:p>
      </cdr:txBody>
    </cdr:sp>
  </cdr:relSizeAnchor>
  <cdr:relSizeAnchor xmlns:cdr="http://schemas.openxmlformats.org/drawingml/2006/chartDrawing">
    <cdr:from>
      <cdr:x>0.66048</cdr:x>
      <cdr:y>0.67985</cdr:y>
    </cdr:from>
    <cdr:to>
      <cdr:x>0.82035</cdr:x>
      <cdr:y>0.86505</cdr:y>
    </cdr:to>
    <cdr:sp macro="" textlink="">
      <cdr:nvSpPr>
        <cdr:cNvPr id="3" name="ZoneTexte 1">
          <a:extLst xmlns:a="http://schemas.openxmlformats.org/drawingml/2006/main">
            <a:ext uri="{FF2B5EF4-FFF2-40B4-BE49-F238E27FC236}">
              <a16:creationId xmlns:a16="http://schemas.microsoft.com/office/drawing/2014/main" id="{7836581C-CDAE-9367-E803-95FB246A8B6B}"/>
            </a:ext>
          </a:extLst>
        </cdr:cNvPr>
        <cdr:cNvSpPr txBox="1"/>
      </cdr:nvSpPr>
      <cdr:spPr>
        <a:xfrm xmlns:a="http://schemas.openxmlformats.org/drawingml/2006/main">
          <a:off x="4466265" y="2790599"/>
          <a:ext cx="1081063" cy="7601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400" b="1" dirty="0">
              <a:solidFill>
                <a:schemeClr val="bg1"/>
              </a:solidFill>
            </a:rPr>
            <a:t>Gestion </a:t>
          </a:r>
        </a:p>
        <a:p xmlns:a="http://schemas.openxmlformats.org/drawingml/2006/main">
          <a:pPr algn="ctr"/>
          <a:r>
            <a:rPr lang="fr-FR" sz="1400" b="1" dirty="0">
              <a:solidFill>
                <a:schemeClr val="bg1"/>
              </a:solidFill>
            </a:rPr>
            <a:t>des RH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02372-F70D-40E4-92CC-7B5B78690918}" type="datetimeFigureOut">
              <a:rPr lang="fr-FR" smtClean="0"/>
              <a:t>05/03/2025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0C89F-A9A1-4E37-94C9-317126B6DC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928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0C89F-A9A1-4E37-94C9-317126B6DCB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3917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C8C3B-3FAF-4B8C-952C-38DFC31E5004}" type="datetime1">
              <a:rPr lang="en-US" smtClean="0"/>
              <a:t>3/5/2025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421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88EB-14D4-40BA-8504-84453CF6519C}" type="datetime1">
              <a:rPr lang="en-US" smtClean="0"/>
              <a:t>3/5/2025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374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CF78-7B0A-48E5-9792-27551AFE1925}" type="datetime1">
              <a:rPr lang="en-US" smtClean="0"/>
              <a:t>3/5/2025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304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18E2-63AF-460D-898D-33822E22E3C3}" type="datetime1">
              <a:rPr lang="en-US" smtClean="0"/>
              <a:t>3/5/2025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302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FED5-0E07-4FF0-ACA3-AE012688050C}" type="datetime1">
              <a:rPr lang="en-US" smtClean="0"/>
              <a:t>3/5/2025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888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EF519-0B29-4879-A1C7-7CE764B380CF}" type="datetime1">
              <a:rPr lang="en-US" smtClean="0"/>
              <a:t>3/5/2025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433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4EBD2-423B-4C02-9BC7-E269FFEA4828}" type="datetime1">
              <a:rPr lang="en-US" smtClean="0"/>
              <a:t>3/5/2025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699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B5F35-AA9A-41F3-A819-8FC54A8C920B}" type="datetime1">
              <a:rPr lang="en-US" smtClean="0"/>
              <a:t>3/5/2025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085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6966A-FB40-4F4D-A761-B24F0E0466F2}" type="datetime1">
              <a:rPr lang="en-US" smtClean="0"/>
              <a:t>3/5/2025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099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7A0D4-A0B1-46CC-8E78-CB523F2288DF}" type="datetime1">
              <a:rPr lang="en-US" smtClean="0"/>
              <a:t>3/5/2025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387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C7CB-6130-45D1-8692-76315E8415F9}" type="datetime1">
              <a:rPr lang="en-US" smtClean="0"/>
              <a:t>3/5/2025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931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E1C24-8F93-4BF6-AE54-4D27100793B5}" type="datetime1">
              <a:rPr lang="en-US" smtClean="0"/>
              <a:t>3/5/2025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523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dafexternalise@pluriel.team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8B9E74A7-5289-CA8F-A8C9-BE212D1643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0" b="9643"/>
          <a:stretch/>
        </p:blipFill>
        <p:spPr bwMode="auto">
          <a:xfrm>
            <a:off x="0" y="0"/>
            <a:ext cx="9151045" cy="471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DBC935C-624A-42EF-B836-902BE426AFE0}"/>
              </a:ext>
            </a:extLst>
          </p:cNvPr>
          <p:cNvSpPr/>
          <p:nvPr/>
        </p:nvSpPr>
        <p:spPr>
          <a:xfrm>
            <a:off x="0" y="4714461"/>
            <a:ext cx="9151045" cy="2180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97BF0D"/>
              </a:highlight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57C63C3-1252-4B5A-9443-2BAF48CEF2B1}"/>
              </a:ext>
            </a:extLst>
          </p:cNvPr>
          <p:cNvSpPr txBox="1"/>
          <p:nvPr/>
        </p:nvSpPr>
        <p:spPr>
          <a:xfrm>
            <a:off x="171493" y="4957541"/>
            <a:ext cx="62007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accent1">
                    <a:lumMod val="50000"/>
                  </a:schemeClr>
                </a:solidFill>
              </a:rPr>
              <a:t>Pluriel Consultants, une équipe d’experts à vos côtés</a:t>
            </a:r>
          </a:p>
          <a:p>
            <a:r>
              <a:rPr lang="fr-FR" sz="4400" b="1" dirty="0">
                <a:solidFill>
                  <a:schemeClr val="accent1">
                    <a:lumMod val="50000"/>
                  </a:schemeClr>
                </a:solidFill>
              </a:rPr>
              <a:t>DAF externalisé</a:t>
            </a:r>
          </a:p>
          <a:p>
            <a:r>
              <a:rPr lang="fr-FR" sz="2000" b="1" dirty="0">
                <a:solidFill>
                  <a:schemeClr val="accent1">
                    <a:lumMod val="50000"/>
                  </a:schemeClr>
                </a:solidFill>
              </a:rPr>
              <a:t>de votre organisation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655CFA-89B5-07D8-F813-2FFB9027A66D}"/>
              </a:ext>
            </a:extLst>
          </p:cNvPr>
          <p:cNvSpPr/>
          <p:nvPr/>
        </p:nvSpPr>
        <p:spPr>
          <a:xfrm>
            <a:off x="0" y="4677440"/>
            <a:ext cx="1872000" cy="74042"/>
          </a:xfrm>
          <a:prstGeom prst="rect">
            <a:avLst/>
          </a:prstGeom>
          <a:solidFill>
            <a:srgbClr val="E20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0B3BBF-82AD-BBDA-8B31-96A776994B8F}"/>
              </a:ext>
            </a:extLst>
          </p:cNvPr>
          <p:cNvSpPr/>
          <p:nvPr/>
        </p:nvSpPr>
        <p:spPr>
          <a:xfrm>
            <a:off x="3639612" y="4677440"/>
            <a:ext cx="1872000" cy="74042"/>
          </a:xfrm>
          <a:prstGeom prst="rect">
            <a:avLst/>
          </a:pr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05AB8A-52CA-68AB-7A18-8A7A679E8506}"/>
              </a:ext>
            </a:extLst>
          </p:cNvPr>
          <p:cNvSpPr/>
          <p:nvPr/>
        </p:nvSpPr>
        <p:spPr>
          <a:xfrm>
            <a:off x="5459418" y="4677440"/>
            <a:ext cx="1872000" cy="74042"/>
          </a:xfrm>
          <a:prstGeom prst="rect">
            <a:avLst/>
          </a:prstGeom>
          <a:solidFill>
            <a:srgbClr val="DF8E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3D163E-96BE-BD99-2783-44155140A168}"/>
              </a:ext>
            </a:extLst>
          </p:cNvPr>
          <p:cNvSpPr/>
          <p:nvPr/>
        </p:nvSpPr>
        <p:spPr>
          <a:xfrm>
            <a:off x="7279224" y="4677440"/>
            <a:ext cx="1871822" cy="74042"/>
          </a:xfrm>
          <a:prstGeom prst="rect">
            <a:avLst/>
          </a:prstGeom>
          <a:solidFill>
            <a:srgbClr val="F39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89094D-B0F6-1C47-AAA2-DD8AC1665294}"/>
              </a:ext>
            </a:extLst>
          </p:cNvPr>
          <p:cNvSpPr/>
          <p:nvPr/>
        </p:nvSpPr>
        <p:spPr>
          <a:xfrm>
            <a:off x="1872000" y="4677440"/>
            <a:ext cx="1872000" cy="74042"/>
          </a:xfrm>
          <a:prstGeom prst="rect">
            <a:avLst/>
          </a:prstGeom>
          <a:solidFill>
            <a:srgbClr val="97BF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9DBCFDD-3027-38A5-975B-45868E2E7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033" y="5188780"/>
            <a:ext cx="2190751" cy="136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441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AD2D27B-C433-420C-957A-471FDD048CAC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-13314" y="2907227"/>
            <a:ext cx="9157314" cy="149222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C9AE616-48CC-433A-A86E-EFA15D0AC52B}"/>
              </a:ext>
            </a:extLst>
          </p:cNvPr>
          <p:cNvSpPr/>
          <p:nvPr/>
        </p:nvSpPr>
        <p:spPr>
          <a:xfrm>
            <a:off x="0" y="1"/>
            <a:ext cx="9144000" cy="862554"/>
          </a:xfrm>
          <a:prstGeom prst="rect">
            <a:avLst/>
          </a:prstGeom>
          <a:solidFill>
            <a:srgbClr val="DA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5EF61E5-7ED3-4846-9ABF-3A24BB1C886A}"/>
              </a:ext>
            </a:extLst>
          </p:cNvPr>
          <p:cNvSpPr txBox="1"/>
          <p:nvPr/>
        </p:nvSpPr>
        <p:spPr>
          <a:xfrm>
            <a:off x="324463" y="172996"/>
            <a:ext cx="8300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50000"/>
                  </a:schemeClr>
                </a:solidFill>
              </a:rPr>
              <a:t>Notre savoir-faire au service de votre structure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2D63592-7181-470B-97F7-D60514063626}"/>
              </a:ext>
            </a:extLst>
          </p:cNvPr>
          <p:cNvSpPr/>
          <p:nvPr/>
        </p:nvSpPr>
        <p:spPr>
          <a:xfrm>
            <a:off x="-1" y="832755"/>
            <a:ext cx="1872000" cy="74042"/>
          </a:xfrm>
          <a:prstGeom prst="rect">
            <a:avLst/>
          </a:prstGeom>
          <a:solidFill>
            <a:srgbClr val="E20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EE2C42A-C504-4D3F-8762-C0E65A27700F}"/>
              </a:ext>
            </a:extLst>
          </p:cNvPr>
          <p:cNvSpPr/>
          <p:nvPr/>
        </p:nvSpPr>
        <p:spPr>
          <a:xfrm>
            <a:off x="3639611" y="832755"/>
            <a:ext cx="1872000" cy="74042"/>
          </a:xfrm>
          <a:prstGeom prst="rect">
            <a:avLst/>
          </a:pr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F1D9FBC-D356-475D-9368-01F8297EC6F7}"/>
              </a:ext>
            </a:extLst>
          </p:cNvPr>
          <p:cNvSpPr/>
          <p:nvPr/>
        </p:nvSpPr>
        <p:spPr>
          <a:xfrm>
            <a:off x="5459417" y="832755"/>
            <a:ext cx="1872000" cy="74042"/>
          </a:xfrm>
          <a:prstGeom prst="rect">
            <a:avLst/>
          </a:prstGeom>
          <a:solidFill>
            <a:srgbClr val="DF8E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DFAAAE5-992F-477A-AC5E-1E7799B404C1}"/>
              </a:ext>
            </a:extLst>
          </p:cNvPr>
          <p:cNvSpPr/>
          <p:nvPr/>
        </p:nvSpPr>
        <p:spPr>
          <a:xfrm>
            <a:off x="7279223" y="832755"/>
            <a:ext cx="1872000" cy="74042"/>
          </a:xfrm>
          <a:prstGeom prst="rect">
            <a:avLst/>
          </a:prstGeom>
          <a:solidFill>
            <a:srgbClr val="F39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FA4A915-6AC6-C353-2ED0-F06CBF58A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7828" y="6496030"/>
            <a:ext cx="647271" cy="334573"/>
          </a:xfrm>
          <a:prstGeom prst="rect">
            <a:avLst/>
          </a:prstGeom>
        </p:spPr>
      </p:pic>
      <p:sp>
        <p:nvSpPr>
          <p:cNvPr id="15" name="Espace réservé du numéro de diapositive 1">
            <a:extLst>
              <a:ext uri="{FF2B5EF4-FFF2-40B4-BE49-F238E27FC236}">
                <a16:creationId xmlns:a16="http://schemas.microsoft.com/office/drawing/2014/main" id="{92536888-78C7-451E-50B3-8DBAB1436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0755"/>
            <a:ext cx="2057400" cy="365125"/>
          </a:xfrm>
        </p:spPr>
        <p:txBody>
          <a:bodyPr/>
          <a:lstStyle/>
          <a:p>
            <a:fld id="{48F63A3B-78C7-47BE-AE5E-E10140E04643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t>2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D8BDA8D-62D4-9A03-39AE-BE0343A8DED6}"/>
              </a:ext>
            </a:extLst>
          </p:cNvPr>
          <p:cNvSpPr txBox="1"/>
          <p:nvPr/>
        </p:nvSpPr>
        <p:spPr>
          <a:xfrm>
            <a:off x="42454" y="6545231"/>
            <a:ext cx="41075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Pluriel Consultants</a:t>
            </a:r>
            <a:endParaRPr lang="fr-FR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7AE1C7-645F-4E32-912C-2D9C12416F81}"/>
              </a:ext>
            </a:extLst>
          </p:cNvPr>
          <p:cNvSpPr/>
          <p:nvPr/>
        </p:nvSpPr>
        <p:spPr>
          <a:xfrm>
            <a:off x="1871999" y="832755"/>
            <a:ext cx="1872000" cy="74042"/>
          </a:xfrm>
          <a:prstGeom prst="rect">
            <a:avLst/>
          </a:prstGeom>
          <a:solidFill>
            <a:srgbClr val="97BF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1" name="Graphique 20">
            <a:extLst>
              <a:ext uri="{FF2B5EF4-FFF2-40B4-BE49-F238E27FC236}">
                <a16:creationId xmlns:a16="http://schemas.microsoft.com/office/drawing/2014/main" id="{F600C77E-BF86-D728-408E-55A1D9205A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2817592"/>
              </p:ext>
            </p:extLst>
          </p:nvPr>
        </p:nvGraphicFramePr>
        <p:xfrm>
          <a:off x="324463" y="1376625"/>
          <a:ext cx="6762137" cy="4104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Ellipse 8">
            <a:extLst>
              <a:ext uri="{FF2B5EF4-FFF2-40B4-BE49-F238E27FC236}">
                <a16:creationId xmlns:a16="http://schemas.microsoft.com/office/drawing/2014/main" id="{677D2D6F-4EAA-426C-2900-F683F975386A}"/>
              </a:ext>
            </a:extLst>
          </p:cNvPr>
          <p:cNvSpPr/>
          <p:nvPr/>
        </p:nvSpPr>
        <p:spPr>
          <a:xfrm>
            <a:off x="3684202" y="2885159"/>
            <a:ext cx="1517284" cy="15239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9E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2"/>
                </a:solidFill>
              </a:rPr>
              <a:t>Votre organisation</a:t>
            </a:r>
          </a:p>
        </p:txBody>
      </p:sp>
      <p:sp>
        <p:nvSpPr>
          <p:cNvPr id="23" name="ZoneTexte 1">
            <a:extLst>
              <a:ext uri="{FF2B5EF4-FFF2-40B4-BE49-F238E27FC236}">
                <a16:creationId xmlns:a16="http://schemas.microsoft.com/office/drawing/2014/main" id="{92FFD517-F023-1D11-4130-7B4CD64EB9F2}"/>
              </a:ext>
            </a:extLst>
          </p:cNvPr>
          <p:cNvSpPr txBox="1"/>
          <p:nvPr/>
        </p:nvSpPr>
        <p:spPr>
          <a:xfrm>
            <a:off x="4604741" y="2513154"/>
            <a:ext cx="1278225" cy="88072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b="1" dirty="0">
                <a:solidFill>
                  <a:schemeClr val="bg1"/>
                </a:solidFill>
              </a:rPr>
              <a:t>Pilotage financier</a:t>
            </a: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B9C3C394-8F86-72A1-0319-F9C2C3A20B42}"/>
              </a:ext>
            </a:extLst>
          </p:cNvPr>
          <p:cNvSpPr/>
          <p:nvPr/>
        </p:nvSpPr>
        <p:spPr>
          <a:xfrm>
            <a:off x="3684202" y="2853732"/>
            <a:ext cx="1502485" cy="1565659"/>
          </a:xfrm>
          <a:prstGeom prst="arc">
            <a:avLst>
              <a:gd name="adj1" fmla="val 7426023"/>
              <a:gd name="adj2" fmla="val 3069220"/>
            </a:avLst>
          </a:prstGeom>
          <a:ln w="476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DF8EA8"/>
              </a:highlight>
            </a:endParaRPr>
          </a:p>
        </p:txBody>
      </p: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C22F9383-0E2F-46F7-3948-53782FC7C8DA}"/>
              </a:ext>
            </a:extLst>
          </p:cNvPr>
          <p:cNvGrpSpPr/>
          <p:nvPr/>
        </p:nvGrpSpPr>
        <p:grpSpPr>
          <a:xfrm>
            <a:off x="5943600" y="1073135"/>
            <a:ext cx="2927655" cy="1517485"/>
            <a:chOff x="733092" y="4219358"/>
            <a:chExt cx="4288315" cy="382636"/>
          </a:xfrm>
        </p:grpSpPr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6CA745F3-23C9-EA03-2C5E-A4F2E978345D}"/>
                </a:ext>
              </a:extLst>
            </p:cNvPr>
            <p:cNvSpPr txBox="1"/>
            <p:nvPr/>
          </p:nvSpPr>
          <p:spPr>
            <a:xfrm>
              <a:off x="733092" y="4252766"/>
              <a:ext cx="4288315" cy="349228"/>
            </a:xfrm>
            <a:prstGeom prst="round1Rect">
              <a:avLst/>
            </a:prstGeom>
            <a:solidFill>
              <a:schemeClr val="bg1"/>
            </a:solidFill>
            <a:ln w="19050">
              <a:solidFill>
                <a:srgbClr val="E2007A"/>
              </a:solidFill>
            </a:ln>
          </p:spPr>
          <p:txBody>
            <a:bodyPr wrap="square" lIns="54000" rIns="36000" rtlCol="0">
              <a:spAutoFit/>
            </a:bodyPr>
            <a:lstStyle/>
            <a:p>
              <a:endParaRPr lang="fr-FR" sz="1200" b="1" dirty="0">
                <a:solidFill>
                  <a:schemeClr val="tx2"/>
                </a:solidFill>
                <a:cs typeface="Arial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200" dirty="0">
                  <a:solidFill>
                    <a:schemeClr val="tx2"/>
                  </a:solidFill>
                  <a:cs typeface="Arial" pitchFamily="34" charset="0"/>
                </a:rPr>
                <a:t>Outils de pilotage: budget, reportings, tableaux de bord, business plans, comptabilité analytique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200" dirty="0">
                  <a:solidFill>
                    <a:schemeClr val="tx2"/>
                  </a:solidFill>
                  <a:cs typeface="Arial" pitchFamily="34" charset="0"/>
                </a:rPr>
                <a:t>Gestion de la trésorerie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200" dirty="0">
                  <a:solidFill>
                    <a:schemeClr val="tx2"/>
                  </a:solidFill>
                  <a:cs typeface="Arial" pitchFamily="34" charset="0"/>
                </a:rPr>
                <a:t>Accompagnement à la recherche et au suivi des financements</a:t>
              </a:r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DF53B232-3F25-5B83-16D9-8B0ACD923D07}"/>
                </a:ext>
              </a:extLst>
            </p:cNvPr>
            <p:cNvSpPr txBox="1"/>
            <p:nvPr/>
          </p:nvSpPr>
          <p:spPr>
            <a:xfrm>
              <a:off x="831845" y="4219358"/>
              <a:ext cx="3027806" cy="6952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rgbClr val="E2007A"/>
                  </a:solidFill>
                  <a:cs typeface="Arial" pitchFamily="34" charset="0"/>
                </a:rPr>
                <a:t>Notre savoir-faire</a:t>
              </a:r>
            </a:p>
          </p:txBody>
        </p:sp>
      </p:grp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D060E4E4-7BC4-F410-9818-D5B5B4726BE8}"/>
              </a:ext>
            </a:extLst>
          </p:cNvPr>
          <p:cNvCxnSpPr>
            <a:cxnSpLocks/>
          </p:cNvCxnSpPr>
          <p:nvPr/>
        </p:nvCxnSpPr>
        <p:spPr>
          <a:xfrm>
            <a:off x="4433280" y="1166044"/>
            <a:ext cx="0" cy="1609755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2E70CD50-0A48-D20D-1B28-2ABE7271E888}"/>
              </a:ext>
            </a:extLst>
          </p:cNvPr>
          <p:cNvCxnSpPr>
            <a:cxnSpLocks/>
          </p:cNvCxnSpPr>
          <p:nvPr/>
        </p:nvCxnSpPr>
        <p:spPr>
          <a:xfrm>
            <a:off x="4438931" y="4507448"/>
            <a:ext cx="0" cy="1609755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84A30483-274F-6F4D-047E-2582BEBD6A05}"/>
              </a:ext>
            </a:extLst>
          </p:cNvPr>
          <p:cNvGrpSpPr/>
          <p:nvPr/>
        </p:nvGrpSpPr>
        <p:grpSpPr>
          <a:xfrm>
            <a:off x="5943600" y="4714688"/>
            <a:ext cx="2927658" cy="1500363"/>
            <a:chOff x="733092" y="4238471"/>
            <a:chExt cx="4288315" cy="146767"/>
          </a:xfrm>
        </p:grpSpPr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82917C4B-5C6B-BF32-63AE-6217AEEF4BD6}"/>
                </a:ext>
              </a:extLst>
            </p:cNvPr>
            <p:cNvSpPr txBox="1"/>
            <p:nvPr/>
          </p:nvSpPr>
          <p:spPr>
            <a:xfrm>
              <a:off x="733092" y="4252767"/>
              <a:ext cx="4288315" cy="132471"/>
            </a:xfrm>
            <a:prstGeom prst="round1Rect">
              <a:avLst/>
            </a:prstGeom>
            <a:solidFill>
              <a:schemeClr val="bg1"/>
            </a:solidFill>
            <a:ln w="19050">
              <a:solidFill>
                <a:srgbClr val="F39400"/>
              </a:solidFill>
            </a:ln>
          </p:spPr>
          <p:txBody>
            <a:bodyPr wrap="square" lIns="54000" rIns="36000" rtlCol="0">
              <a:spAutoFit/>
            </a:bodyPr>
            <a:lstStyle/>
            <a:p>
              <a:endParaRPr lang="en-GB" sz="1000" b="1" dirty="0">
                <a:solidFill>
                  <a:srgbClr val="F39400"/>
                </a:solidFill>
                <a:latin typeface="Arial" pitchFamily="34" charset="0"/>
                <a:cs typeface="Arial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200" dirty="0">
                  <a:solidFill>
                    <a:schemeClr val="tx2"/>
                  </a:solidFill>
                  <a:cs typeface="Arial" pitchFamily="34" charset="0"/>
                </a:rPr>
                <a:t>Audit social &amp; RH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200" dirty="0">
                  <a:solidFill>
                    <a:schemeClr val="tx2"/>
                  </a:solidFill>
                  <a:cs typeface="Arial" pitchFamily="34" charset="0"/>
                </a:rPr>
                <a:t>Stratégie RH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200" dirty="0">
                  <a:solidFill>
                    <a:schemeClr val="tx2"/>
                  </a:solidFill>
                  <a:cs typeface="Arial" pitchFamily="34" charset="0"/>
                </a:rPr>
                <a:t>Recrutement, Formation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200" dirty="0">
                  <a:solidFill>
                    <a:schemeClr val="tx2"/>
                  </a:solidFill>
                  <a:cs typeface="Arial" pitchFamily="34" charset="0"/>
                </a:rPr>
                <a:t>Plan de développement des compétences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200" dirty="0">
                  <a:solidFill>
                    <a:schemeClr val="tx2"/>
                  </a:solidFill>
                  <a:cs typeface="Arial" pitchFamily="34" charset="0"/>
                </a:rPr>
                <a:t>Qualité de vie au travail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200" dirty="0">
                  <a:solidFill>
                    <a:schemeClr val="tx2"/>
                  </a:solidFill>
                  <a:cs typeface="Arial" pitchFamily="34" charset="0"/>
                </a:rPr>
                <a:t>Elections, suivi réunions CSE</a:t>
              </a:r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0C9076EF-BE84-916E-7CF3-A79BC89589F2}"/>
                </a:ext>
              </a:extLst>
            </p:cNvPr>
            <p:cNvSpPr txBox="1"/>
            <p:nvPr/>
          </p:nvSpPr>
          <p:spPr>
            <a:xfrm>
              <a:off x="889250" y="4238471"/>
              <a:ext cx="3016088" cy="27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rgbClr val="F39400"/>
                  </a:solidFill>
                  <a:cs typeface="Arial" pitchFamily="34" charset="0"/>
                </a:rPr>
                <a:t>Notre savoir-faire</a:t>
              </a:r>
            </a:p>
          </p:txBody>
        </p:sp>
      </p:grp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A78B4049-C916-D196-D04E-F14072B06B6F}"/>
              </a:ext>
            </a:extLst>
          </p:cNvPr>
          <p:cNvGrpSpPr/>
          <p:nvPr/>
        </p:nvGrpSpPr>
        <p:grpSpPr>
          <a:xfrm>
            <a:off x="129155" y="4714670"/>
            <a:ext cx="2975289" cy="1315866"/>
            <a:chOff x="733092" y="4234536"/>
            <a:chExt cx="4288315" cy="163958"/>
          </a:xfrm>
        </p:grpSpPr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789788F9-65C8-C123-9692-86B83569330F}"/>
                </a:ext>
              </a:extLst>
            </p:cNvPr>
            <p:cNvSpPr txBox="1"/>
            <p:nvPr/>
          </p:nvSpPr>
          <p:spPr>
            <a:xfrm>
              <a:off x="733092" y="4252767"/>
              <a:ext cx="4288315" cy="145727"/>
            </a:xfrm>
            <a:prstGeom prst="round1Rect">
              <a:avLst/>
            </a:prstGeom>
            <a:solidFill>
              <a:schemeClr val="bg1"/>
            </a:solidFill>
            <a:ln w="19050">
              <a:solidFill>
                <a:srgbClr val="009EE0"/>
              </a:solidFill>
            </a:ln>
          </p:spPr>
          <p:txBody>
            <a:bodyPr wrap="square" lIns="54000" rIns="36000" rtlCol="0">
              <a:spAutoFit/>
            </a:bodyPr>
            <a:lstStyle/>
            <a:p>
              <a:endParaRPr lang="en-GB" sz="1000" b="1" dirty="0">
                <a:solidFill>
                  <a:srgbClr val="F39400"/>
                </a:solidFill>
                <a:latin typeface="Arial" pitchFamily="34" charset="0"/>
                <a:cs typeface="Arial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200" dirty="0">
                  <a:solidFill>
                    <a:schemeClr val="tx2"/>
                  </a:solidFill>
                  <a:cs typeface="Arial" pitchFamily="34" charset="0"/>
                </a:rPr>
                <a:t>Audit / commissariat aux comptes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200" dirty="0">
                  <a:solidFill>
                    <a:schemeClr val="tx2"/>
                  </a:solidFill>
                  <a:cs typeface="Arial" pitchFamily="34" charset="0"/>
                </a:rPr>
                <a:t>Expertise comptable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200" dirty="0">
                  <a:solidFill>
                    <a:schemeClr val="tx2"/>
                  </a:solidFill>
                  <a:cs typeface="Arial" pitchFamily="34" charset="0"/>
                </a:rPr>
                <a:t>Procédures &amp; contrôle interne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200" dirty="0">
                  <a:solidFill>
                    <a:schemeClr val="tx2"/>
                  </a:solidFill>
                  <a:cs typeface="Arial" pitchFamily="34" charset="0"/>
                </a:rPr>
                <a:t>Processus budgétaire / arrêté des comptes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200" dirty="0">
                  <a:solidFill>
                    <a:schemeClr val="tx2"/>
                  </a:solidFill>
                  <a:cs typeface="Arial" pitchFamily="34" charset="0"/>
                </a:rPr>
                <a:t>Déploiement de systèmes d’information</a:t>
              </a: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3E798AA8-CBD7-6CEE-F610-FB664C75D5A2}"/>
                </a:ext>
              </a:extLst>
            </p:cNvPr>
            <p:cNvSpPr txBox="1"/>
            <p:nvPr/>
          </p:nvSpPr>
          <p:spPr>
            <a:xfrm>
              <a:off x="815225" y="4234536"/>
              <a:ext cx="2784383" cy="345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rgbClr val="009EE0"/>
                  </a:solidFill>
                  <a:cs typeface="Arial" pitchFamily="34" charset="0"/>
                </a:rPr>
                <a:t>Notre savoir-faire</a:t>
              </a:r>
            </a:p>
          </p:txBody>
        </p: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D5A144AA-A49E-7878-58EC-DA18B7184C71}"/>
              </a:ext>
            </a:extLst>
          </p:cNvPr>
          <p:cNvGrpSpPr/>
          <p:nvPr/>
        </p:nvGrpSpPr>
        <p:grpSpPr>
          <a:xfrm>
            <a:off x="125057" y="1103029"/>
            <a:ext cx="2866251" cy="1304926"/>
            <a:chOff x="733092" y="4228761"/>
            <a:chExt cx="4288315" cy="231401"/>
          </a:xfrm>
        </p:grpSpPr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7FC0CB9D-6949-9442-4C33-9B2EC79959DD}"/>
                </a:ext>
              </a:extLst>
            </p:cNvPr>
            <p:cNvSpPr txBox="1"/>
            <p:nvPr/>
          </p:nvSpPr>
          <p:spPr>
            <a:xfrm>
              <a:off x="733092" y="4252767"/>
              <a:ext cx="4288315" cy="207395"/>
            </a:xfrm>
            <a:prstGeom prst="round1Rect">
              <a:avLst/>
            </a:prstGeom>
            <a:solidFill>
              <a:schemeClr val="bg1"/>
            </a:solidFill>
            <a:ln w="19050">
              <a:solidFill>
                <a:srgbClr val="97BF0D"/>
              </a:solidFill>
            </a:ln>
          </p:spPr>
          <p:txBody>
            <a:bodyPr wrap="square" lIns="54000" rIns="36000" rtlCol="0">
              <a:spAutoFit/>
            </a:bodyPr>
            <a:lstStyle/>
            <a:p>
              <a:endParaRPr lang="en-GB" sz="1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200" dirty="0">
                  <a:solidFill>
                    <a:schemeClr val="tx2"/>
                  </a:solidFill>
                  <a:cs typeface="Arial" pitchFamily="34" charset="0"/>
                </a:rPr>
                <a:t>Audits organisationnels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200" dirty="0">
                  <a:solidFill>
                    <a:schemeClr val="tx2"/>
                  </a:solidFill>
                  <a:cs typeface="Arial" pitchFamily="34" charset="0"/>
                </a:rPr>
                <a:t>Conduite du changement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200" dirty="0">
                  <a:solidFill>
                    <a:schemeClr val="tx2"/>
                  </a:solidFill>
                  <a:cs typeface="Arial" pitchFamily="34" charset="0"/>
                </a:rPr>
                <a:t>Accompagnement stratégique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200" dirty="0">
                  <a:solidFill>
                    <a:schemeClr val="tx2"/>
                  </a:solidFill>
                  <a:cs typeface="Arial" pitchFamily="34" charset="0"/>
                </a:rPr>
                <a:t>Organisation de la gouvernance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200" dirty="0">
                  <a:solidFill>
                    <a:schemeClr val="tx2"/>
                  </a:solidFill>
                  <a:cs typeface="Arial" pitchFamily="34" charset="0"/>
                </a:rPr>
                <a:t>Démarche RSE</a:t>
              </a:r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9017A3DD-684F-D8A4-A4A3-8B98B0644B9A}"/>
                </a:ext>
              </a:extLst>
            </p:cNvPr>
            <p:cNvSpPr txBox="1"/>
            <p:nvPr/>
          </p:nvSpPr>
          <p:spPr>
            <a:xfrm>
              <a:off x="815224" y="4228761"/>
              <a:ext cx="2899837" cy="491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rgbClr val="97BF0D"/>
                  </a:solidFill>
                  <a:cs typeface="Arial" pitchFamily="34" charset="0"/>
                </a:rPr>
                <a:t>Notre savoir-faire</a:t>
              </a:r>
            </a:p>
          </p:txBody>
        </p:sp>
      </p:grpSp>
      <p:sp>
        <p:nvSpPr>
          <p:cNvPr id="24" name="ZoneTexte 1">
            <a:extLst>
              <a:ext uri="{FF2B5EF4-FFF2-40B4-BE49-F238E27FC236}">
                <a16:creationId xmlns:a16="http://schemas.microsoft.com/office/drawing/2014/main" id="{C79AEFDB-577C-1924-0024-5491D4A8BD5B}"/>
              </a:ext>
            </a:extLst>
          </p:cNvPr>
          <p:cNvSpPr txBox="1"/>
          <p:nvPr/>
        </p:nvSpPr>
        <p:spPr>
          <a:xfrm>
            <a:off x="2802508" y="4037288"/>
            <a:ext cx="1278225" cy="88072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b="1" dirty="0">
                <a:solidFill>
                  <a:schemeClr val="bg1"/>
                </a:solidFill>
              </a:rPr>
              <a:t>Comptabilité </a:t>
            </a:r>
          </a:p>
          <a:p>
            <a:pPr algn="ctr"/>
            <a:r>
              <a:rPr lang="fr-FR" sz="1400" b="1" dirty="0">
                <a:solidFill>
                  <a:schemeClr val="bg1"/>
                </a:solidFill>
              </a:rPr>
              <a:t>et contrôle </a:t>
            </a:r>
          </a:p>
          <a:p>
            <a:pPr algn="ctr"/>
            <a:r>
              <a:rPr lang="fr-FR" sz="1400" b="1" dirty="0">
                <a:solidFill>
                  <a:schemeClr val="bg1"/>
                </a:solidFill>
              </a:rPr>
              <a:t>interne</a:t>
            </a:r>
          </a:p>
        </p:txBody>
      </p:sp>
    </p:spTree>
    <p:extLst>
      <p:ext uri="{BB962C8B-B14F-4D97-AF65-F5344CB8AC3E}">
        <p14:creationId xmlns:p14="http://schemas.microsoft.com/office/powerpoint/2010/main" val="3354317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C9AE616-48CC-433A-A86E-EFA15D0AC52B}"/>
              </a:ext>
            </a:extLst>
          </p:cNvPr>
          <p:cNvSpPr/>
          <p:nvPr/>
        </p:nvSpPr>
        <p:spPr>
          <a:xfrm>
            <a:off x="0" y="1"/>
            <a:ext cx="9144000" cy="862554"/>
          </a:xfrm>
          <a:prstGeom prst="rect">
            <a:avLst/>
          </a:prstGeom>
          <a:solidFill>
            <a:srgbClr val="DA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5EF61E5-7ED3-4846-9ABF-3A24BB1C886A}"/>
              </a:ext>
            </a:extLst>
          </p:cNvPr>
          <p:cNvSpPr txBox="1"/>
          <p:nvPr/>
        </p:nvSpPr>
        <p:spPr>
          <a:xfrm>
            <a:off x="324462" y="172996"/>
            <a:ext cx="8146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50000"/>
                  </a:schemeClr>
                </a:solidFill>
              </a:rPr>
              <a:t>Notre accompagnement DAF externalisé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2D63592-7181-470B-97F7-D60514063626}"/>
              </a:ext>
            </a:extLst>
          </p:cNvPr>
          <p:cNvSpPr/>
          <p:nvPr/>
        </p:nvSpPr>
        <p:spPr>
          <a:xfrm>
            <a:off x="-1" y="832755"/>
            <a:ext cx="1872000" cy="74042"/>
          </a:xfrm>
          <a:prstGeom prst="rect">
            <a:avLst/>
          </a:prstGeom>
          <a:solidFill>
            <a:srgbClr val="E20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EE2C42A-C504-4D3F-8762-C0E65A27700F}"/>
              </a:ext>
            </a:extLst>
          </p:cNvPr>
          <p:cNvSpPr/>
          <p:nvPr/>
        </p:nvSpPr>
        <p:spPr>
          <a:xfrm>
            <a:off x="3639611" y="832755"/>
            <a:ext cx="1872000" cy="74042"/>
          </a:xfrm>
          <a:prstGeom prst="rect">
            <a:avLst/>
          </a:pr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F1D9FBC-D356-475D-9368-01F8297EC6F7}"/>
              </a:ext>
            </a:extLst>
          </p:cNvPr>
          <p:cNvSpPr/>
          <p:nvPr/>
        </p:nvSpPr>
        <p:spPr>
          <a:xfrm>
            <a:off x="5459417" y="832755"/>
            <a:ext cx="1872000" cy="74042"/>
          </a:xfrm>
          <a:prstGeom prst="rect">
            <a:avLst/>
          </a:prstGeom>
          <a:solidFill>
            <a:srgbClr val="DF8E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DFAAAE5-992F-477A-AC5E-1E7799B404C1}"/>
              </a:ext>
            </a:extLst>
          </p:cNvPr>
          <p:cNvSpPr/>
          <p:nvPr/>
        </p:nvSpPr>
        <p:spPr>
          <a:xfrm>
            <a:off x="7279223" y="832755"/>
            <a:ext cx="1872000" cy="74042"/>
          </a:xfrm>
          <a:prstGeom prst="rect">
            <a:avLst/>
          </a:prstGeom>
          <a:solidFill>
            <a:srgbClr val="F39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FA4A915-6AC6-C353-2ED0-F06CBF58A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7828" y="6496030"/>
            <a:ext cx="647271" cy="334573"/>
          </a:xfrm>
          <a:prstGeom prst="rect">
            <a:avLst/>
          </a:prstGeom>
        </p:spPr>
      </p:pic>
      <p:sp>
        <p:nvSpPr>
          <p:cNvPr id="15" name="Espace réservé du numéro de diapositive 1">
            <a:extLst>
              <a:ext uri="{FF2B5EF4-FFF2-40B4-BE49-F238E27FC236}">
                <a16:creationId xmlns:a16="http://schemas.microsoft.com/office/drawing/2014/main" id="{92536888-78C7-451E-50B3-8DBAB1436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0755"/>
            <a:ext cx="2057400" cy="365125"/>
          </a:xfrm>
        </p:spPr>
        <p:txBody>
          <a:bodyPr/>
          <a:lstStyle/>
          <a:p>
            <a:fld id="{48F63A3B-78C7-47BE-AE5E-E10140E04643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t>3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D8BDA8D-62D4-9A03-39AE-BE0343A8DED6}"/>
              </a:ext>
            </a:extLst>
          </p:cNvPr>
          <p:cNvSpPr txBox="1"/>
          <p:nvPr/>
        </p:nvSpPr>
        <p:spPr>
          <a:xfrm>
            <a:off x="42454" y="6545231"/>
            <a:ext cx="41075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Pluriel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 Consultants</a:t>
            </a:r>
            <a:endParaRPr lang="fr-FR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7AE1C7-645F-4E32-912C-2D9C12416F81}"/>
              </a:ext>
            </a:extLst>
          </p:cNvPr>
          <p:cNvSpPr/>
          <p:nvPr/>
        </p:nvSpPr>
        <p:spPr>
          <a:xfrm>
            <a:off x="1871999" y="832755"/>
            <a:ext cx="1872000" cy="74042"/>
          </a:xfrm>
          <a:prstGeom prst="rect">
            <a:avLst/>
          </a:prstGeom>
          <a:solidFill>
            <a:srgbClr val="97BF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811D7B9-A2CF-A90F-5CFF-400E490301D6}"/>
              </a:ext>
            </a:extLst>
          </p:cNvPr>
          <p:cNvSpPr/>
          <p:nvPr/>
        </p:nvSpPr>
        <p:spPr>
          <a:xfrm>
            <a:off x="186576" y="994777"/>
            <a:ext cx="4267343" cy="487244"/>
          </a:xfrm>
          <a:prstGeom prst="rect">
            <a:avLst/>
          </a:prstGeom>
          <a:solidFill>
            <a:srgbClr val="E2007A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/>
              <a:t>Vos besoins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7F09908-0BCA-FF70-B8EE-FB5DA3C5786C}"/>
              </a:ext>
            </a:extLst>
          </p:cNvPr>
          <p:cNvSpPr/>
          <p:nvPr/>
        </p:nvSpPr>
        <p:spPr>
          <a:xfrm>
            <a:off x="4671625" y="994777"/>
            <a:ext cx="4257297" cy="487243"/>
          </a:xfrm>
          <a:prstGeom prst="rect">
            <a:avLst/>
          </a:prstGeom>
          <a:solidFill>
            <a:srgbClr val="97BF0D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/>
              <a:t>Notre accompagnement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3CFB09-8374-F08F-14E8-006FB2E0BCD8}"/>
              </a:ext>
            </a:extLst>
          </p:cNvPr>
          <p:cNvSpPr/>
          <p:nvPr/>
        </p:nvSpPr>
        <p:spPr>
          <a:xfrm>
            <a:off x="186575" y="1626694"/>
            <a:ext cx="4267344" cy="2822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>
                <a:solidFill>
                  <a:schemeClr val="tx2"/>
                </a:solidFill>
              </a:rPr>
              <a:t>(Re)définir une stratégie</a:t>
            </a:r>
            <a:endParaRPr lang="fr-FR" sz="1400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E0A829-3906-C247-F735-98BEDBB49883}"/>
              </a:ext>
            </a:extLst>
          </p:cNvPr>
          <p:cNvSpPr/>
          <p:nvPr/>
        </p:nvSpPr>
        <p:spPr>
          <a:xfrm>
            <a:off x="4642458" y="1621618"/>
            <a:ext cx="4267344" cy="2932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>
                <a:solidFill>
                  <a:schemeClr val="tx2"/>
                </a:solidFill>
                <a:cs typeface="Arial" pitchFamily="34" charset="0"/>
              </a:rPr>
              <a:t>Réflexion stratégique, plans</a:t>
            </a:r>
            <a:r>
              <a:rPr lang="fr-FR" sz="1400" dirty="0">
                <a:solidFill>
                  <a:schemeClr val="tx2"/>
                </a:solidFill>
              </a:rPr>
              <a:t> d’action, feuille de route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F5DB82-CFBD-C0F5-BD46-02B7C8E0226C}"/>
              </a:ext>
            </a:extLst>
          </p:cNvPr>
          <p:cNvSpPr/>
          <p:nvPr/>
        </p:nvSpPr>
        <p:spPr>
          <a:xfrm>
            <a:off x="186575" y="2027824"/>
            <a:ext cx="4267344" cy="4949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>
                <a:solidFill>
                  <a:schemeClr val="tx2"/>
                </a:solidFill>
                <a:cs typeface="Arial" pitchFamily="34" charset="0"/>
              </a:rPr>
              <a:t>Adapter votre organisation</a:t>
            </a:r>
            <a:endParaRPr lang="fr-FR" sz="1400" dirty="0">
              <a:solidFill>
                <a:schemeClr val="tx2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D2C028-29E4-D1BA-D899-4311FEFAAE17}"/>
              </a:ext>
            </a:extLst>
          </p:cNvPr>
          <p:cNvSpPr/>
          <p:nvPr/>
        </p:nvSpPr>
        <p:spPr>
          <a:xfrm>
            <a:off x="4642458" y="2027824"/>
            <a:ext cx="4267344" cy="4949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>
                <a:solidFill>
                  <a:schemeClr val="tx2"/>
                </a:solidFill>
                <a:cs typeface="Arial" pitchFamily="34" charset="0"/>
              </a:rPr>
              <a:t>Optimisation de l’organisation comptable et administrative, déploiement de systèmes d’information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45B44CB-09F1-FD40-D2C4-58AA39750D0A}"/>
              </a:ext>
            </a:extLst>
          </p:cNvPr>
          <p:cNvSpPr/>
          <p:nvPr/>
        </p:nvSpPr>
        <p:spPr>
          <a:xfrm>
            <a:off x="186575" y="2660419"/>
            <a:ext cx="4267344" cy="5356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>
                <a:solidFill>
                  <a:schemeClr val="tx2"/>
                </a:solidFill>
              </a:rPr>
              <a:t>Pallier une </a:t>
            </a:r>
            <a:r>
              <a:rPr lang="fr-FR" sz="1400" b="1" dirty="0">
                <a:solidFill>
                  <a:schemeClr val="tx2"/>
                </a:solidFill>
              </a:rPr>
              <a:t>absence momentanée </a:t>
            </a:r>
            <a:r>
              <a:rPr lang="fr-FR" sz="1400" dirty="0">
                <a:solidFill>
                  <a:schemeClr val="tx2"/>
                </a:solidFill>
              </a:rPr>
              <a:t>(congé maladie, congé maternité ...) ou avoir du renfort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634E8D7-60B8-8018-4F86-05C58BF3BDD4}"/>
              </a:ext>
            </a:extLst>
          </p:cNvPr>
          <p:cNvSpPr/>
          <p:nvPr/>
        </p:nvSpPr>
        <p:spPr>
          <a:xfrm>
            <a:off x="4632933" y="2662413"/>
            <a:ext cx="4267344" cy="5356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>
                <a:solidFill>
                  <a:schemeClr val="tx2"/>
                </a:solidFill>
              </a:rPr>
              <a:t>Mise à disposition d’un membre de notre équipe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27C9F4C-12C0-A5DC-7EB9-51CB8403BE9B}"/>
              </a:ext>
            </a:extLst>
          </p:cNvPr>
          <p:cNvSpPr/>
          <p:nvPr/>
        </p:nvSpPr>
        <p:spPr>
          <a:xfrm>
            <a:off x="186575" y="3293979"/>
            <a:ext cx="4267344" cy="539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>
                <a:solidFill>
                  <a:srgbClr val="44546A"/>
                </a:solidFill>
                <a:ea typeface="Times New Roman" panose="02020603050405020304" pitchFamily="18" charset="0"/>
                <a:cs typeface="Segoe UI" panose="020B0502040204020203" pitchFamily="34" charset="0"/>
              </a:rPr>
              <a:t>Piloter vos activités</a:t>
            </a:r>
            <a:r>
              <a:rPr lang="fr-FR" sz="1400" dirty="0">
                <a:solidFill>
                  <a:srgbClr val="44546A"/>
                </a:solidFill>
                <a:ea typeface="Times New Roman" panose="02020603050405020304" pitchFamily="18" charset="0"/>
                <a:cs typeface="Segoe UI" panose="020B0502040204020203" pitchFamily="34" charset="0"/>
              </a:rPr>
              <a:t>, </a:t>
            </a:r>
            <a:r>
              <a:rPr lang="fr-FR" sz="1400" b="1" dirty="0">
                <a:solidFill>
                  <a:srgbClr val="44546A"/>
                </a:solidFill>
                <a:ea typeface="Times New Roman" panose="02020603050405020304" pitchFamily="18" charset="0"/>
                <a:cs typeface="Segoe UI" panose="020B0502040204020203" pitchFamily="34" charset="0"/>
              </a:rPr>
              <a:t>votre</a:t>
            </a:r>
            <a:r>
              <a:rPr lang="fr-FR" sz="1400" dirty="0">
                <a:solidFill>
                  <a:srgbClr val="44546A"/>
                </a:solidFill>
                <a:effectLst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fr-FR" sz="1400" b="1" dirty="0">
                <a:solidFill>
                  <a:srgbClr val="44546A"/>
                </a:solidFill>
                <a:effectLst/>
                <a:ea typeface="Times New Roman" panose="02020603050405020304" pitchFamily="18" charset="0"/>
                <a:cs typeface="Segoe UI" panose="020B0502040204020203" pitchFamily="34" charset="0"/>
              </a:rPr>
              <a:t>contrôle de gestion</a:t>
            </a:r>
            <a:endParaRPr lang="fr-FR" sz="140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E3DCFC0-8413-B8C4-B847-A4139F54D881}"/>
              </a:ext>
            </a:extLst>
          </p:cNvPr>
          <p:cNvSpPr/>
          <p:nvPr/>
        </p:nvSpPr>
        <p:spPr>
          <a:xfrm>
            <a:off x="4632933" y="3283842"/>
            <a:ext cx="4267344" cy="539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 err="1">
                <a:solidFill>
                  <a:srgbClr val="44546A"/>
                </a:solidFill>
                <a:effectLst/>
                <a:ea typeface="Times New Roman" panose="02020603050405020304" pitchFamily="18" charset="0"/>
                <a:cs typeface="Segoe UI" panose="020B0502040204020203" pitchFamily="34" charset="0"/>
              </a:rPr>
              <a:t>Reportings</a:t>
            </a:r>
            <a:r>
              <a:rPr lang="fr-FR" sz="1400" dirty="0">
                <a:solidFill>
                  <a:srgbClr val="44546A"/>
                </a:solidFill>
                <a:effectLst/>
                <a:ea typeface="Times New Roman" panose="02020603050405020304" pitchFamily="18" charset="0"/>
                <a:cs typeface="Segoe UI" panose="020B0502040204020203" pitchFamily="34" charset="0"/>
              </a:rPr>
              <a:t>, tableaux de bord</a:t>
            </a:r>
            <a:r>
              <a:rPr lang="fr-FR" sz="1400" dirty="0">
                <a:solidFill>
                  <a:srgbClr val="44546A"/>
                </a:solidFill>
                <a:ea typeface="Times New Roman" panose="02020603050405020304" pitchFamily="18" charset="0"/>
                <a:cs typeface="Segoe UI" panose="020B0502040204020203" pitchFamily="34" charset="0"/>
              </a:rPr>
              <a:t>, budgets, comptabilité analytique…</a:t>
            </a:r>
            <a:endParaRPr lang="fr-FR" sz="1400" dirty="0">
              <a:solidFill>
                <a:srgbClr val="44546A"/>
              </a:solidFill>
              <a:effectLst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D786484-3EA1-3208-A6CF-3A0553A7FD5C}"/>
              </a:ext>
            </a:extLst>
          </p:cNvPr>
          <p:cNvSpPr/>
          <p:nvPr/>
        </p:nvSpPr>
        <p:spPr>
          <a:xfrm>
            <a:off x="176015" y="3935437"/>
            <a:ext cx="4267344" cy="3232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>
                <a:solidFill>
                  <a:schemeClr val="tx2"/>
                </a:solidFill>
              </a:rPr>
              <a:t>Maîtriser les risques </a:t>
            </a:r>
            <a:r>
              <a:rPr lang="fr-FR" sz="1400" dirty="0">
                <a:solidFill>
                  <a:schemeClr val="tx2"/>
                </a:solidFill>
              </a:rPr>
              <a:t>opérationnels et financiers</a:t>
            </a:r>
            <a:endParaRPr lang="fr-FR" sz="1400" b="1" dirty="0">
              <a:solidFill>
                <a:schemeClr val="tx2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702CB0-0641-8C1F-B711-0F46C0FB5532}"/>
              </a:ext>
            </a:extLst>
          </p:cNvPr>
          <p:cNvSpPr/>
          <p:nvPr/>
        </p:nvSpPr>
        <p:spPr>
          <a:xfrm>
            <a:off x="4632933" y="3928662"/>
            <a:ext cx="4267344" cy="3159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>
                <a:solidFill>
                  <a:schemeClr val="tx2"/>
                </a:solidFill>
                <a:cs typeface="Arial" pitchFamily="34" charset="0"/>
              </a:rPr>
              <a:t>Mise en place de procédures internes</a:t>
            </a:r>
            <a:endParaRPr lang="fr-FR" sz="14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DB7278-4715-CC68-4C2A-F8DBB162DA34}"/>
              </a:ext>
            </a:extLst>
          </p:cNvPr>
          <p:cNvSpPr/>
          <p:nvPr/>
        </p:nvSpPr>
        <p:spPr>
          <a:xfrm>
            <a:off x="176015" y="4363859"/>
            <a:ext cx="4267344" cy="3232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>
                <a:solidFill>
                  <a:schemeClr val="tx2"/>
                </a:solidFill>
              </a:rPr>
              <a:t>Faire face à des </a:t>
            </a:r>
            <a:r>
              <a:rPr lang="fr-FR" sz="1400" b="1" dirty="0">
                <a:solidFill>
                  <a:schemeClr val="tx2"/>
                </a:solidFill>
              </a:rPr>
              <a:t>difficultés</a:t>
            </a:r>
            <a:r>
              <a:rPr lang="fr-FR" sz="1400" dirty="0">
                <a:solidFill>
                  <a:schemeClr val="tx2"/>
                </a:solidFill>
              </a:rPr>
              <a:t> </a:t>
            </a:r>
            <a:r>
              <a:rPr lang="fr-FR" sz="1400" b="1" dirty="0">
                <a:solidFill>
                  <a:schemeClr val="tx2"/>
                </a:solidFill>
              </a:rPr>
              <a:t>financières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7F8D1-013B-2452-220A-AABF0316BD77}"/>
              </a:ext>
            </a:extLst>
          </p:cNvPr>
          <p:cNvSpPr/>
          <p:nvPr/>
        </p:nvSpPr>
        <p:spPr>
          <a:xfrm>
            <a:off x="4642458" y="4357376"/>
            <a:ext cx="4267344" cy="3159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>
                <a:solidFill>
                  <a:schemeClr val="tx2"/>
                </a:solidFill>
              </a:rPr>
              <a:t>Prévisionnels de trésorerie, business Plans…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0A4E69E-F560-360B-7355-66D61C8C4A87}"/>
              </a:ext>
            </a:extLst>
          </p:cNvPr>
          <p:cNvSpPr/>
          <p:nvPr/>
        </p:nvSpPr>
        <p:spPr>
          <a:xfrm>
            <a:off x="186575" y="4790673"/>
            <a:ext cx="4267344" cy="3232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>
                <a:solidFill>
                  <a:schemeClr val="tx2"/>
                </a:solidFill>
              </a:rPr>
              <a:t>Un </a:t>
            </a:r>
            <a:r>
              <a:rPr lang="fr-FR" sz="1400" b="1" dirty="0">
                <a:solidFill>
                  <a:schemeClr val="tx2"/>
                </a:solidFill>
              </a:rPr>
              <a:t>investissement</a:t>
            </a:r>
            <a:r>
              <a:rPr lang="fr-FR" sz="1400" dirty="0">
                <a:solidFill>
                  <a:schemeClr val="tx2"/>
                </a:solidFill>
              </a:rPr>
              <a:t>, une recherche de </a:t>
            </a:r>
            <a:r>
              <a:rPr lang="fr-FR" sz="1400" b="1" dirty="0">
                <a:solidFill>
                  <a:schemeClr val="tx2"/>
                </a:solidFill>
              </a:rPr>
              <a:t>financements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71B47B5-3CF8-9B8D-E1A8-68DAE9D990E7}"/>
              </a:ext>
            </a:extLst>
          </p:cNvPr>
          <p:cNvSpPr/>
          <p:nvPr/>
        </p:nvSpPr>
        <p:spPr>
          <a:xfrm>
            <a:off x="4642458" y="4789603"/>
            <a:ext cx="4267344" cy="3159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>
                <a:solidFill>
                  <a:schemeClr val="tx2"/>
                </a:solidFill>
              </a:rPr>
              <a:t>Dossiers de prêts, subventions, bilans financiers…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EA483B4-4D0C-9C60-3E54-16DBBDBDB896}"/>
              </a:ext>
            </a:extLst>
          </p:cNvPr>
          <p:cNvSpPr/>
          <p:nvPr/>
        </p:nvSpPr>
        <p:spPr>
          <a:xfrm>
            <a:off x="186575" y="5222209"/>
            <a:ext cx="4267344" cy="4872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>
                <a:solidFill>
                  <a:schemeClr val="tx2"/>
                </a:solidFill>
              </a:rPr>
              <a:t>Renforcer votre </a:t>
            </a:r>
            <a:r>
              <a:rPr lang="fr-FR" sz="1400" b="1" dirty="0">
                <a:solidFill>
                  <a:schemeClr val="tx2"/>
                </a:solidFill>
              </a:rPr>
              <a:t>suivi RH</a:t>
            </a:r>
            <a:endParaRPr lang="fr-FR" sz="1400" dirty="0">
              <a:solidFill>
                <a:schemeClr val="tx2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D554F9E-FC6D-D65C-3FB3-004EC61ED043}"/>
              </a:ext>
            </a:extLst>
          </p:cNvPr>
          <p:cNvSpPr/>
          <p:nvPr/>
        </p:nvSpPr>
        <p:spPr>
          <a:xfrm>
            <a:off x="4661578" y="5198926"/>
            <a:ext cx="4267344" cy="4872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>
                <a:solidFill>
                  <a:schemeClr val="tx2"/>
                </a:solidFill>
              </a:rPr>
              <a:t>Audit climat social, stratégie RH, recrutement et formation des équipes, suivi élections/réunions CSE…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DDBC199-0399-CB9B-A06B-83B52D253826}"/>
              </a:ext>
            </a:extLst>
          </p:cNvPr>
          <p:cNvSpPr/>
          <p:nvPr/>
        </p:nvSpPr>
        <p:spPr>
          <a:xfrm>
            <a:off x="176015" y="5808149"/>
            <a:ext cx="4267344" cy="4373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>
                <a:solidFill>
                  <a:schemeClr val="tx2"/>
                </a:solidFill>
              </a:rPr>
              <a:t>Répondre à de nouvelles exigences en matière de </a:t>
            </a:r>
            <a:r>
              <a:rPr lang="fr-FR" sz="1400" b="1" dirty="0">
                <a:solidFill>
                  <a:schemeClr val="tx2"/>
                </a:solidFill>
              </a:rPr>
              <a:t>RSE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DA6CBAF-4704-75DF-DCF7-99EFE2ACB89B}"/>
              </a:ext>
            </a:extLst>
          </p:cNvPr>
          <p:cNvSpPr/>
          <p:nvPr/>
        </p:nvSpPr>
        <p:spPr>
          <a:xfrm>
            <a:off x="4627550" y="5805012"/>
            <a:ext cx="4267344" cy="4404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>
                <a:solidFill>
                  <a:schemeClr val="tx2"/>
                </a:solidFill>
              </a:rPr>
              <a:t>Elaboration d’une démarche RSE, construction d’indicateurs ESG</a:t>
            </a:r>
          </a:p>
        </p:txBody>
      </p:sp>
    </p:spTree>
    <p:extLst>
      <p:ext uri="{BB962C8B-B14F-4D97-AF65-F5344CB8AC3E}">
        <p14:creationId xmlns:p14="http://schemas.microsoft.com/office/powerpoint/2010/main" val="2076399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>
            <a:extLst>
              <a:ext uri="{FF2B5EF4-FFF2-40B4-BE49-F238E27FC236}">
                <a16:creationId xmlns:a16="http://schemas.microsoft.com/office/drawing/2014/main" id="{177245EC-F958-E063-2B1B-74CD907DC6FD}"/>
              </a:ext>
            </a:extLst>
          </p:cNvPr>
          <p:cNvSpPr txBox="1"/>
          <p:nvPr/>
        </p:nvSpPr>
        <p:spPr>
          <a:xfrm>
            <a:off x="404170" y="1159675"/>
            <a:ext cx="3235441" cy="27375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285750" indent="-285750"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>
              <a:buNone/>
            </a:pPr>
            <a:r>
              <a:rPr lang="fr-FR" i="1" dirty="0">
                <a:solidFill>
                  <a:schemeClr val="tx2"/>
                </a:solidFill>
              </a:rPr>
              <a:t>Cabinet d’experts-comptables passionnés, nous mettons notre expertise à votre service.</a:t>
            </a:r>
          </a:p>
          <a:p>
            <a:pPr marL="0" indent="0">
              <a:buNone/>
            </a:pPr>
            <a:endParaRPr lang="fr-FR" i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fr-FR" i="1" dirty="0"/>
              <a:t>Nous recherchons pour chacun de nos clients des solutions spécifiques, pertinentes, adaptées et conçues en fonction de ses besoins.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9AE616-48CC-433A-A86E-EFA15D0AC52B}"/>
              </a:ext>
            </a:extLst>
          </p:cNvPr>
          <p:cNvSpPr/>
          <p:nvPr/>
        </p:nvSpPr>
        <p:spPr>
          <a:xfrm>
            <a:off x="0" y="1"/>
            <a:ext cx="9144000" cy="862554"/>
          </a:xfrm>
          <a:prstGeom prst="rect">
            <a:avLst/>
          </a:prstGeom>
          <a:solidFill>
            <a:srgbClr val="DA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5EF61E5-7ED3-4846-9ABF-3A24BB1C886A}"/>
              </a:ext>
            </a:extLst>
          </p:cNvPr>
          <p:cNvSpPr txBox="1"/>
          <p:nvPr/>
        </p:nvSpPr>
        <p:spPr>
          <a:xfrm>
            <a:off x="324462" y="172996"/>
            <a:ext cx="8146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50000"/>
                  </a:schemeClr>
                </a:solidFill>
              </a:rPr>
              <a:t>Notre offre DAF Externalisé</a:t>
            </a:r>
            <a:endParaRPr lang="fr-FR" sz="28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2D63592-7181-470B-97F7-D60514063626}"/>
              </a:ext>
            </a:extLst>
          </p:cNvPr>
          <p:cNvSpPr/>
          <p:nvPr/>
        </p:nvSpPr>
        <p:spPr>
          <a:xfrm>
            <a:off x="-1" y="832755"/>
            <a:ext cx="1872000" cy="74042"/>
          </a:xfrm>
          <a:prstGeom prst="rect">
            <a:avLst/>
          </a:prstGeom>
          <a:solidFill>
            <a:srgbClr val="E20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EE2C42A-C504-4D3F-8762-C0E65A27700F}"/>
              </a:ext>
            </a:extLst>
          </p:cNvPr>
          <p:cNvSpPr/>
          <p:nvPr/>
        </p:nvSpPr>
        <p:spPr>
          <a:xfrm>
            <a:off x="3639611" y="832755"/>
            <a:ext cx="1872000" cy="74042"/>
          </a:xfrm>
          <a:prstGeom prst="rect">
            <a:avLst/>
          </a:pr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F1D9FBC-D356-475D-9368-01F8297EC6F7}"/>
              </a:ext>
            </a:extLst>
          </p:cNvPr>
          <p:cNvSpPr/>
          <p:nvPr/>
        </p:nvSpPr>
        <p:spPr>
          <a:xfrm>
            <a:off x="5459417" y="832755"/>
            <a:ext cx="1872000" cy="74042"/>
          </a:xfrm>
          <a:prstGeom prst="rect">
            <a:avLst/>
          </a:prstGeom>
          <a:solidFill>
            <a:srgbClr val="DF8E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DFAAAE5-992F-477A-AC5E-1E7799B404C1}"/>
              </a:ext>
            </a:extLst>
          </p:cNvPr>
          <p:cNvSpPr/>
          <p:nvPr/>
        </p:nvSpPr>
        <p:spPr>
          <a:xfrm>
            <a:off x="7279223" y="832755"/>
            <a:ext cx="1872000" cy="74042"/>
          </a:xfrm>
          <a:prstGeom prst="rect">
            <a:avLst/>
          </a:prstGeom>
          <a:solidFill>
            <a:srgbClr val="F39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FA4A915-6AC6-C353-2ED0-F06CBF58A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7828" y="6496030"/>
            <a:ext cx="647271" cy="334573"/>
          </a:xfrm>
          <a:prstGeom prst="rect">
            <a:avLst/>
          </a:prstGeom>
        </p:spPr>
      </p:pic>
      <p:sp>
        <p:nvSpPr>
          <p:cNvPr id="15" name="Espace réservé du numéro de diapositive 1">
            <a:extLst>
              <a:ext uri="{FF2B5EF4-FFF2-40B4-BE49-F238E27FC236}">
                <a16:creationId xmlns:a16="http://schemas.microsoft.com/office/drawing/2014/main" id="{92536888-78C7-451E-50B3-8DBAB1436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0755"/>
            <a:ext cx="2057400" cy="365125"/>
          </a:xfrm>
        </p:spPr>
        <p:txBody>
          <a:bodyPr/>
          <a:lstStyle/>
          <a:p>
            <a:fld id="{48F63A3B-78C7-47BE-AE5E-E10140E04643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t>4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D8BDA8D-62D4-9A03-39AE-BE0343A8DED6}"/>
              </a:ext>
            </a:extLst>
          </p:cNvPr>
          <p:cNvSpPr txBox="1"/>
          <p:nvPr/>
        </p:nvSpPr>
        <p:spPr>
          <a:xfrm>
            <a:off x="42454" y="6545231"/>
            <a:ext cx="41075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Pluriel Consultants</a:t>
            </a:r>
            <a:endParaRPr lang="fr-FR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7AE1C7-645F-4E32-912C-2D9C12416F81}"/>
              </a:ext>
            </a:extLst>
          </p:cNvPr>
          <p:cNvSpPr/>
          <p:nvPr/>
        </p:nvSpPr>
        <p:spPr>
          <a:xfrm>
            <a:off x="1871999" y="832755"/>
            <a:ext cx="1872000" cy="74042"/>
          </a:xfrm>
          <a:prstGeom prst="rect">
            <a:avLst/>
          </a:prstGeom>
          <a:solidFill>
            <a:srgbClr val="97BF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DD76575-BDE0-1244-A6F7-B1A48B83A384}"/>
              </a:ext>
            </a:extLst>
          </p:cNvPr>
          <p:cNvSpPr/>
          <p:nvPr/>
        </p:nvSpPr>
        <p:spPr>
          <a:xfrm>
            <a:off x="4918240" y="2315635"/>
            <a:ext cx="4122839" cy="541266"/>
          </a:xfrm>
          <a:prstGeom prst="rect">
            <a:avLst/>
          </a:prstGeom>
          <a:solidFill>
            <a:srgbClr val="97BF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Des formats de missions adaptés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F3F4E68-3398-59CC-6D33-395B23AA024C}"/>
              </a:ext>
            </a:extLst>
          </p:cNvPr>
          <p:cNvSpPr/>
          <p:nvPr/>
        </p:nvSpPr>
        <p:spPr>
          <a:xfrm>
            <a:off x="4918239" y="3739414"/>
            <a:ext cx="4122839" cy="538964"/>
          </a:xfrm>
          <a:prstGeom prst="rect">
            <a:avLst/>
          </a:pr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Des équipes dédiées</a:t>
            </a:r>
            <a:endParaRPr lang="fr-FR" sz="1400" b="1" i="1" dirty="0"/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A2417680-6348-6CB0-F301-AC06A484B867}"/>
              </a:ext>
            </a:extLst>
          </p:cNvPr>
          <p:cNvSpPr txBox="1"/>
          <p:nvPr/>
        </p:nvSpPr>
        <p:spPr>
          <a:xfrm>
            <a:off x="4889998" y="4413647"/>
            <a:ext cx="41228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009EE0"/>
                </a:solidFill>
              </a:rPr>
              <a:t>Taille </a:t>
            </a:r>
            <a:r>
              <a:rPr lang="fr-FR" sz="1200" dirty="0">
                <a:solidFill>
                  <a:schemeClr val="tx2"/>
                </a:solidFill>
              </a:rPr>
              <a:t>: flexible, en fonction de vos besoins</a:t>
            </a:r>
          </a:p>
          <a:p>
            <a:r>
              <a:rPr lang="fr-FR" sz="1200" b="1" dirty="0">
                <a:solidFill>
                  <a:srgbClr val="009EE0"/>
                </a:solidFill>
              </a:rPr>
              <a:t>Profil  </a:t>
            </a:r>
            <a:r>
              <a:rPr lang="fr-FR" sz="1200" dirty="0">
                <a:solidFill>
                  <a:schemeClr val="tx2"/>
                </a:solidFill>
              </a:rPr>
              <a:t>: intervenants de haut niveau, expérimentés et pluridisciplinaires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2B7BE95A-B033-E36D-910E-7F8C6BC76F46}"/>
              </a:ext>
            </a:extLst>
          </p:cNvPr>
          <p:cNvSpPr txBox="1"/>
          <p:nvPr/>
        </p:nvSpPr>
        <p:spPr>
          <a:xfrm>
            <a:off x="4918241" y="2960969"/>
            <a:ext cx="4122839" cy="64633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1pPr>
          </a:lstStyle>
          <a:p>
            <a:pPr marL="0" indent="0">
              <a:buNone/>
            </a:pPr>
            <a:r>
              <a:rPr lang="fr-FR" sz="1200" b="1" dirty="0">
                <a:solidFill>
                  <a:schemeClr val="accent6"/>
                </a:solidFill>
              </a:rPr>
              <a:t>Rythme </a:t>
            </a:r>
            <a:r>
              <a:rPr lang="fr-FR" sz="1200" b="1" dirty="0"/>
              <a:t>: </a:t>
            </a:r>
            <a:r>
              <a:rPr lang="fr-FR" sz="1200" dirty="0"/>
              <a:t>interventions ponctuelles ou récurrentes</a:t>
            </a:r>
          </a:p>
          <a:p>
            <a:pPr marL="0" indent="0">
              <a:buNone/>
            </a:pPr>
            <a:r>
              <a:rPr lang="fr-FR" sz="1200" b="1" dirty="0">
                <a:solidFill>
                  <a:schemeClr val="accent6"/>
                </a:solidFill>
              </a:rPr>
              <a:t>Durée</a:t>
            </a:r>
            <a:r>
              <a:rPr lang="fr-FR" sz="1200" dirty="0"/>
              <a:t> : quelques jours, semaines, mois ... À temps plein ou partagé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BB83A7-6FCC-4FE5-5BE9-7EE9AACC7C41}"/>
              </a:ext>
            </a:extLst>
          </p:cNvPr>
          <p:cNvSpPr/>
          <p:nvPr/>
        </p:nvSpPr>
        <p:spPr>
          <a:xfrm>
            <a:off x="4918241" y="1064747"/>
            <a:ext cx="4122839" cy="541265"/>
          </a:xfrm>
          <a:prstGeom prst="rect">
            <a:avLst/>
          </a:prstGeom>
          <a:solidFill>
            <a:srgbClr val="E20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Des missions personnalisées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0E19A2F-9D37-50BA-EC4E-DE1085D76A33}"/>
              </a:ext>
            </a:extLst>
          </p:cNvPr>
          <p:cNvSpPr txBox="1"/>
          <p:nvPr/>
        </p:nvSpPr>
        <p:spPr>
          <a:xfrm>
            <a:off x="4918241" y="1655218"/>
            <a:ext cx="4145059" cy="461665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>
            <a:spAutoFit/>
          </a:bodyPr>
          <a:lstStyle>
            <a:defPPr>
              <a:defRPr lang="en-US"/>
            </a:defPPr>
            <a:lvl1pPr indent="0">
              <a:buFont typeface="Arial" panose="020B0604020202020204" pitchFamily="34" charset="0"/>
              <a:buNone/>
              <a:defRPr sz="1600" b="1">
                <a:solidFill>
                  <a:schemeClr val="accent6"/>
                </a:solidFill>
              </a:defRPr>
            </a:lvl1pPr>
          </a:lstStyle>
          <a:p>
            <a:r>
              <a:rPr lang="fr-FR" sz="1200" dirty="0">
                <a:solidFill>
                  <a:srgbClr val="E2007A"/>
                </a:solidFill>
              </a:rPr>
              <a:t>Types de missions </a:t>
            </a:r>
            <a:r>
              <a:rPr lang="fr-FR" sz="1200" b="0" dirty="0">
                <a:solidFill>
                  <a:schemeClr val="tx2"/>
                </a:solidFill>
              </a:rPr>
              <a:t>:  prestations et services conçus sur-mesure et imaginés en fonction de vos besoins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C94D74-45C5-6785-FED3-23F112F39F5D}"/>
              </a:ext>
            </a:extLst>
          </p:cNvPr>
          <p:cNvSpPr/>
          <p:nvPr/>
        </p:nvSpPr>
        <p:spPr>
          <a:xfrm>
            <a:off x="4937627" y="5176783"/>
            <a:ext cx="4122839" cy="538964"/>
          </a:xfrm>
          <a:prstGeom prst="rect">
            <a:avLst/>
          </a:prstGeom>
          <a:solidFill>
            <a:srgbClr val="F39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L’implication &amp; la réactivité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47369D1-88F1-8357-CEC2-41C4A1DF0681}"/>
              </a:ext>
            </a:extLst>
          </p:cNvPr>
          <p:cNvSpPr txBox="1"/>
          <p:nvPr/>
        </p:nvSpPr>
        <p:spPr>
          <a:xfrm>
            <a:off x="4937628" y="5790182"/>
            <a:ext cx="41228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F39400"/>
                </a:solidFill>
              </a:rPr>
              <a:t>Garantie : </a:t>
            </a:r>
            <a:r>
              <a:rPr lang="fr-FR" sz="1200" dirty="0">
                <a:solidFill>
                  <a:schemeClr val="tx2"/>
                </a:solidFill>
              </a:rPr>
              <a:t>chaque mission est prise en charge personnellement par un associé </a:t>
            </a:r>
          </a:p>
          <a:p>
            <a:r>
              <a:rPr lang="fr-FR" sz="1200" b="1" dirty="0">
                <a:solidFill>
                  <a:srgbClr val="F39400"/>
                </a:solidFill>
              </a:rPr>
              <a:t>Réactivité : </a:t>
            </a:r>
            <a:r>
              <a:rPr lang="fr-FR" sz="1200" dirty="0">
                <a:solidFill>
                  <a:schemeClr val="tx2"/>
                </a:solidFill>
              </a:rPr>
              <a:t>notre équipe, très agile, s’adapte à vos urgences 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32E1A407-A036-8699-1852-90FC987BE3DA}"/>
              </a:ext>
            </a:extLst>
          </p:cNvPr>
          <p:cNvCxnSpPr>
            <a:cxnSpLocks/>
          </p:cNvCxnSpPr>
          <p:nvPr/>
        </p:nvCxnSpPr>
        <p:spPr>
          <a:xfrm>
            <a:off x="3631147" y="3267364"/>
            <a:ext cx="0" cy="614737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988624B6-32BD-0F49-E496-D1BAA5DB1789}"/>
              </a:ext>
            </a:extLst>
          </p:cNvPr>
          <p:cNvCxnSpPr>
            <a:cxnSpLocks/>
          </p:cNvCxnSpPr>
          <p:nvPr/>
        </p:nvCxnSpPr>
        <p:spPr>
          <a:xfrm>
            <a:off x="2896884" y="3897218"/>
            <a:ext cx="74272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AEA6D950-C40A-A1BC-3866-9040425A5AB3}"/>
              </a:ext>
            </a:extLst>
          </p:cNvPr>
          <p:cNvCxnSpPr>
            <a:cxnSpLocks/>
          </p:cNvCxnSpPr>
          <p:nvPr/>
        </p:nvCxnSpPr>
        <p:spPr>
          <a:xfrm>
            <a:off x="404170" y="1159675"/>
            <a:ext cx="0" cy="614737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CC8DB03B-7E38-0D38-7267-2F98F8D431A7}"/>
              </a:ext>
            </a:extLst>
          </p:cNvPr>
          <p:cNvCxnSpPr>
            <a:cxnSpLocks/>
          </p:cNvCxnSpPr>
          <p:nvPr/>
        </p:nvCxnSpPr>
        <p:spPr>
          <a:xfrm>
            <a:off x="390835" y="1159675"/>
            <a:ext cx="74272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rganigramme : Préparation 1">
            <a:extLst>
              <a:ext uri="{FF2B5EF4-FFF2-40B4-BE49-F238E27FC236}">
                <a16:creationId xmlns:a16="http://schemas.microsoft.com/office/drawing/2014/main" id="{B8B5800D-B2AF-473A-9778-97C33DC1C0F9}"/>
              </a:ext>
            </a:extLst>
          </p:cNvPr>
          <p:cNvSpPr/>
          <p:nvPr/>
        </p:nvSpPr>
        <p:spPr>
          <a:xfrm>
            <a:off x="4439108" y="1064154"/>
            <a:ext cx="572814" cy="541265"/>
          </a:xfrm>
          <a:prstGeom prst="flowChartPreparation">
            <a:avLst/>
          </a:prstGeom>
          <a:solidFill>
            <a:srgbClr val="E2007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1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53C566AB-04E8-4327-A7D3-C3763919142A}"/>
              </a:ext>
            </a:extLst>
          </p:cNvPr>
          <p:cNvCxnSpPr>
            <a:cxnSpLocks/>
          </p:cNvCxnSpPr>
          <p:nvPr/>
        </p:nvCxnSpPr>
        <p:spPr>
          <a:xfrm>
            <a:off x="4895293" y="1667918"/>
            <a:ext cx="0" cy="484912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A2A3F77F-DE7B-4B3B-B544-C8B37FAC27FC}"/>
              </a:ext>
            </a:extLst>
          </p:cNvPr>
          <p:cNvCxnSpPr>
            <a:cxnSpLocks/>
          </p:cNvCxnSpPr>
          <p:nvPr/>
        </p:nvCxnSpPr>
        <p:spPr>
          <a:xfrm>
            <a:off x="4895293" y="2912321"/>
            <a:ext cx="0" cy="484912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F2F1B883-621D-4B9D-BD2A-5E2EB132306D}"/>
              </a:ext>
            </a:extLst>
          </p:cNvPr>
          <p:cNvCxnSpPr>
            <a:cxnSpLocks/>
          </p:cNvCxnSpPr>
          <p:nvPr/>
        </p:nvCxnSpPr>
        <p:spPr>
          <a:xfrm>
            <a:off x="4898966" y="4413647"/>
            <a:ext cx="0" cy="484912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FC57AF8F-303B-4B77-9B0C-12C98514A66C}"/>
              </a:ext>
            </a:extLst>
          </p:cNvPr>
          <p:cNvCxnSpPr>
            <a:cxnSpLocks/>
          </p:cNvCxnSpPr>
          <p:nvPr/>
        </p:nvCxnSpPr>
        <p:spPr>
          <a:xfrm>
            <a:off x="4895293" y="5797065"/>
            <a:ext cx="0" cy="484912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rganigramme : Préparation 41">
            <a:extLst>
              <a:ext uri="{FF2B5EF4-FFF2-40B4-BE49-F238E27FC236}">
                <a16:creationId xmlns:a16="http://schemas.microsoft.com/office/drawing/2014/main" id="{9B09E4DA-A0E6-4439-9DE4-A162C898BEE4}"/>
              </a:ext>
            </a:extLst>
          </p:cNvPr>
          <p:cNvSpPr/>
          <p:nvPr/>
        </p:nvSpPr>
        <p:spPr>
          <a:xfrm>
            <a:off x="4489239" y="1106646"/>
            <a:ext cx="472551" cy="446524"/>
          </a:xfrm>
          <a:prstGeom prst="flowChartPreparati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E2007A"/>
                </a:solidFill>
              </a:rPr>
              <a:t>1</a:t>
            </a:r>
          </a:p>
        </p:txBody>
      </p:sp>
      <p:sp>
        <p:nvSpPr>
          <p:cNvPr id="43" name="Organigramme : Préparation 42">
            <a:extLst>
              <a:ext uri="{FF2B5EF4-FFF2-40B4-BE49-F238E27FC236}">
                <a16:creationId xmlns:a16="http://schemas.microsoft.com/office/drawing/2014/main" id="{055A06E0-7F18-4629-8253-207B9FA31483}"/>
              </a:ext>
            </a:extLst>
          </p:cNvPr>
          <p:cNvSpPr/>
          <p:nvPr/>
        </p:nvSpPr>
        <p:spPr>
          <a:xfrm>
            <a:off x="4439108" y="2293450"/>
            <a:ext cx="572814" cy="541265"/>
          </a:xfrm>
          <a:prstGeom prst="flowChartPreparation">
            <a:avLst/>
          </a:prstGeom>
          <a:solidFill>
            <a:srgbClr val="97BF0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1</a:t>
            </a:r>
          </a:p>
        </p:txBody>
      </p:sp>
      <p:sp>
        <p:nvSpPr>
          <p:cNvPr id="44" name="Organigramme : Préparation 43">
            <a:extLst>
              <a:ext uri="{FF2B5EF4-FFF2-40B4-BE49-F238E27FC236}">
                <a16:creationId xmlns:a16="http://schemas.microsoft.com/office/drawing/2014/main" id="{809432FC-ED20-47FB-8C81-C6965B2C6E8D}"/>
              </a:ext>
            </a:extLst>
          </p:cNvPr>
          <p:cNvSpPr/>
          <p:nvPr/>
        </p:nvSpPr>
        <p:spPr>
          <a:xfrm>
            <a:off x="4489239" y="2335942"/>
            <a:ext cx="472551" cy="446524"/>
          </a:xfrm>
          <a:prstGeom prst="flowChartPreparati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97BF0D"/>
                </a:solidFill>
              </a:rPr>
              <a:t>2</a:t>
            </a:r>
          </a:p>
        </p:txBody>
      </p:sp>
      <p:sp>
        <p:nvSpPr>
          <p:cNvPr id="45" name="Organigramme : Préparation 44">
            <a:extLst>
              <a:ext uri="{FF2B5EF4-FFF2-40B4-BE49-F238E27FC236}">
                <a16:creationId xmlns:a16="http://schemas.microsoft.com/office/drawing/2014/main" id="{7A5EAC81-99C7-45D5-97A3-C82098F52485}"/>
              </a:ext>
            </a:extLst>
          </p:cNvPr>
          <p:cNvSpPr/>
          <p:nvPr/>
        </p:nvSpPr>
        <p:spPr>
          <a:xfrm>
            <a:off x="4447022" y="3727927"/>
            <a:ext cx="572814" cy="541265"/>
          </a:xfrm>
          <a:prstGeom prst="flowChartPreparation">
            <a:avLst/>
          </a:prstGeom>
          <a:solidFill>
            <a:srgbClr val="009E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1</a:t>
            </a:r>
          </a:p>
        </p:txBody>
      </p:sp>
      <p:sp>
        <p:nvSpPr>
          <p:cNvPr id="46" name="Organigramme : Préparation 45">
            <a:extLst>
              <a:ext uri="{FF2B5EF4-FFF2-40B4-BE49-F238E27FC236}">
                <a16:creationId xmlns:a16="http://schemas.microsoft.com/office/drawing/2014/main" id="{A35BC1BF-D749-414C-A9F4-BC82476F376C}"/>
              </a:ext>
            </a:extLst>
          </p:cNvPr>
          <p:cNvSpPr/>
          <p:nvPr/>
        </p:nvSpPr>
        <p:spPr>
          <a:xfrm>
            <a:off x="4497153" y="3768553"/>
            <a:ext cx="472551" cy="446524"/>
          </a:xfrm>
          <a:prstGeom prst="flowChartPreparati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9EE0"/>
                </a:solidFill>
              </a:rPr>
              <a:t>3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A8098E19-5764-24BF-6F23-E8F69ADA93D7}"/>
              </a:ext>
            </a:extLst>
          </p:cNvPr>
          <p:cNvGrpSpPr/>
          <p:nvPr/>
        </p:nvGrpSpPr>
        <p:grpSpPr>
          <a:xfrm>
            <a:off x="4488697" y="5157921"/>
            <a:ext cx="572814" cy="541265"/>
            <a:chOff x="4488697" y="5157921"/>
            <a:chExt cx="572814" cy="541265"/>
          </a:xfrm>
        </p:grpSpPr>
        <p:sp>
          <p:nvSpPr>
            <p:cNvPr id="47" name="Organigramme : Préparation 46">
              <a:extLst>
                <a:ext uri="{FF2B5EF4-FFF2-40B4-BE49-F238E27FC236}">
                  <a16:creationId xmlns:a16="http://schemas.microsoft.com/office/drawing/2014/main" id="{EED2E765-4114-4AB4-A39C-44D66BC0436C}"/>
                </a:ext>
              </a:extLst>
            </p:cNvPr>
            <p:cNvSpPr/>
            <p:nvPr/>
          </p:nvSpPr>
          <p:spPr>
            <a:xfrm>
              <a:off x="4488697" y="5157921"/>
              <a:ext cx="572814" cy="541265"/>
            </a:xfrm>
            <a:prstGeom prst="flowChartPreparation">
              <a:avLst/>
            </a:prstGeom>
            <a:solidFill>
              <a:srgbClr val="F394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/>
                <a:t>1</a:t>
              </a:r>
            </a:p>
          </p:txBody>
        </p:sp>
        <p:sp>
          <p:nvSpPr>
            <p:cNvPr id="48" name="Organigramme : Préparation 47">
              <a:extLst>
                <a:ext uri="{FF2B5EF4-FFF2-40B4-BE49-F238E27FC236}">
                  <a16:creationId xmlns:a16="http://schemas.microsoft.com/office/drawing/2014/main" id="{99CC6FE5-2C93-452B-B24A-1EEB5FCEE34C}"/>
                </a:ext>
              </a:extLst>
            </p:cNvPr>
            <p:cNvSpPr/>
            <p:nvPr/>
          </p:nvSpPr>
          <p:spPr>
            <a:xfrm>
              <a:off x="4539371" y="5202782"/>
              <a:ext cx="472551" cy="446524"/>
            </a:xfrm>
            <a:prstGeom prst="flowChartPreparati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>
                  <a:solidFill>
                    <a:srgbClr val="F39400"/>
                  </a:solidFill>
                </a:rPr>
                <a:t>4</a:t>
              </a:r>
            </a:p>
          </p:txBody>
        </p:sp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2B2F966D-BE98-9837-046C-77A56B5E74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63" y="4107800"/>
            <a:ext cx="2676836" cy="1904356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EB4E6999-4804-313D-CFA3-16D7D0A074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890" y="5444373"/>
            <a:ext cx="2633024" cy="93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640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angle isocèle 2">
            <a:extLst>
              <a:ext uri="{FF2B5EF4-FFF2-40B4-BE49-F238E27FC236}">
                <a16:creationId xmlns:a16="http://schemas.microsoft.com/office/drawing/2014/main" id="{C8907000-D13E-ACBC-4797-BAE908AA9AA5}"/>
              </a:ext>
            </a:extLst>
          </p:cNvPr>
          <p:cNvSpPr/>
          <p:nvPr/>
        </p:nvSpPr>
        <p:spPr>
          <a:xfrm rot="5400000">
            <a:off x="605184" y="1353787"/>
            <a:ext cx="4888983" cy="6119450"/>
          </a:xfrm>
          <a:prstGeom prst="triangle">
            <a:avLst>
              <a:gd name="adj" fmla="val 100000"/>
            </a:avLst>
          </a:prstGeom>
          <a:solidFill>
            <a:srgbClr val="DA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9AE616-48CC-433A-A86E-EFA15D0AC52B}"/>
              </a:ext>
            </a:extLst>
          </p:cNvPr>
          <p:cNvSpPr/>
          <p:nvPr/>
        </p:nvSpPr>
        <p:spPr>
          <a:xfrm>
            <a:off x="0" y="1"/>
            <a:ext cx="9144000" cy="862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2D63592-7181-470B-97F7-D60514063626}"/>
              </a:ext>
            </a:extLst>
          </p:cNvPr>
          <p:cNvSpPr/>
          <p:nvPr/>
        </p:nvSpPr>
        <p:spPr>
          <a:xfrm>
            <a:off x="-1" y="832755"/>
            <a:ext cx="1872000" cy="74042"/>
          </a:xfrm>
          <a:prstGeom prst="rect">
            <a:avLst/>
          </a:prstGeom>
          <a:solidFill>
            <a:srgbClr val="E20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5B97990-0364-41FF-9A7B-E78111647090}"/>
              </a:ext>
            </a:extLst>
          </p:cNvPr>
          <p:cNvSpPr/>
          <p:nvPr/>
        </p:nvSpPr>
        <p:spPr>
          <a:xfrm>
            <a:off x="1819805" y="832755"/>
            <a:ext cx="1872000" cy="74042"/>
          </a:xfrm>
          <a:prstGeom prst="rect">
            <a:avLst/>
          </a:prstGeom>
          <a:solidFill>
            <a:srgbClr val="97BF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EE2C42A-C504-4D3F-8762-C0E65A27700F}"/>
              </a:ext>
            </a:extLst>
          </p:cNvPr>
          <p:cNvSpPr/>
          <p:nvPr/>
        </p:nvSpPr>
        <p:spPr>
          <a:xfrm>
            <a:off x="3639611" y="832755"/>
            <a:ext cx="1872000" cy="74042"/>
          </a:xfrm>
          <a:prstGeom prst="rect">
            <a:avLst/>
          </a:pr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F1D9FBC-D356-475D-9368-01F8297EC6F7}"/>
              </a:ext>
            </a:extLst>
          </p:cNvPr>
          <p:cNvSpPr/>
          <p:nvPr/>
        </p:nvSpPr>
        <p:spPr>
          <a:xfrm>
            <a:off x="5459417" y="832755"/>
            <a:ext cx="1872000" cy="74042"/>
          </a:xfrm>
          <a:prstGeom prst="rect">
            <a:avLst/>
          </a:prstGeom>
          <a:solidFill>
            <a:srgbClr val="DF8E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DFAAAE5-992F-477A-AC5E-1E7799B404C1}"/>
              </a:ext>
            </a:extLst>
          </p:cNvPr>
          <p:cNvSpPr/>
          <p:nvPr/>
        </p:nvSpPr>
        <p:spPr>
          <a:xfrm>
            <a:off x="7279223" y="832755"/>
            <a:ext cx="1872000" cy="74042"/>
          </a:xfrm>
          <a:prstGeom prst="rect">
            <a:avLst/>
          </a:prstGeom>
          <a:solidFill>
            <a:srgbClr val="F39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6A106B7E-37C0-EA6E-72E0-EF5404B959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7828" y="6496030"/>
            <a:ext cx="647271" cy="334573"/>
          </a:xfrm>
          <a:prstGeom prst="rect">
            <a:avLst/>
          </a:prstGeom>
        </p:spPr>
      </p:pic>
      <p:sp>
        <p:nvSpPr>
          <p:cNvPr id="17" name="Espace réservé du numéro de diapositive 1">
            <a:extLst>
              <a:ext uri="{FF2B5EF4-FFF2-40B4-BE49-F238E27FC236}">
                <a16:creationId xmlns:a16="http://schemas.microsoft.com/office/drawing/2014/main" id="{560E4935-4D30-D4BD-8F2F-B096A9B65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0755"/>
            <a:ext cx="2057400" cy="365125"/>
          </a:xfrm>
        </p:spPr>
        <p:txBody>
          <a:bodyPr/>
          <a:lstStyle/>
          <a:p>
            <a:fld id="{48F63A3B-78C7-47BE-AE5E-E10140E04643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t>5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230270E-0429-81E5-4841-FAFC3D87936D}"/>
              </a:ext>
            </a:extLst>
          </p:cNvPr>
          <p:cNvSpPr txBox="1"/>
          <p:nvPr/>
        </p:nvSpPr>
        <p:spPr>
          <a:xfrm>
            <a:off x="42454" y="6545231"/>
            <a:ext cx="41075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Pluriel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 Consultants</a:t>
            </a:r>
            <a:endParaRPr lang="fr-FR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26B3E07B-8E0A-2BB5-F84C-B1A44509E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1828" y="4439114"/>
            <a:ext cx="1872000" cy="1240795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657D51DA-C152-383D-EC21-15189D59511E}"/>
              </a:ext>
            </a:extLst>
          </p:cNvPr>
          <p:cNvSpPr txBox="1"/>
          <p:nvPr/>
        </p:nvSpPr>
        <p:spPr>
          <a:xfrm>
            <a:off x="5582072" y="5765286"/>
            <a:ext cx="3427858" cy="700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300"/>
              </a:spcAft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Open Sans" panose="020B0606030504020204" pitchFamily="34" charset="0"/>
              </a:rPr>
              <a:t>La Fabrik - 28, avenue Marie-Louise – 94100 Saint-Maur – Tél. 01 41 79 41 79 </a:t>
            </a:r>
          </a:p>
          <a:p>
            <a:pPr algn="r">
              <a:spcAft>
                <a:spcPts val="300"/>
              </a:spcAft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Open Sans" panose="020B0606030504020204" pitchFamily="34" charset="0"/>
              </a:rPr>
              <a:t> SARL au capital de 15.000 euros – Siren 440 493 385 – Code NAF : 6920Z</a:t>
            </a:r>
          </a:p>
          <a:p>
            <a:pPr algn="r">
              <a:spcAft>
                <a:spcPts val="300"/>
              </a:spcAft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Open Sans" panose="020B0606030504020204" pitchFamily="34" charset="0"/>
              </a:rPr>
              <a:t>Membre de l’ordre des experts-comptables de la région Paris Ile de France</a:t>
            </a:r>
          </a:p>
          <a:p>
            <a:pPr algn="r"/>
            <a:r>
              <a:rPr lang="fr-FR" sz="800" dirty="0">
                <a:solidFill>
                  <a:schemeClr val="bg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Open Sans" panose="020B0606030504020204" pitchFamily="34" charset="0"/>
              </a:rPr>
              <a:t>Membre de la compagnie régionale des commissaires aux comptes de Paris</a:t>
            </a:r>
            <a:endParaRPr lang="fr-FR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1A3E30C-8517-13A3-4EE5-A88B93C12152}"/>
              </a:ext>
            </a:extLst>
          </p:cNvPr>
          <p:cNvSpPr txBox="1"/>
          <p:nvPr/>
        </p:nvSpPr>
        <p:spPr>
          <a:xfrm>
            <a:off x="4752063" y="3274542"/>
            <a:ext cx="3936693" cy="1215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fr-FR" sz="2000" i="1" dirty="0">
                <a:solidFill>
                  <a:schemeClr val="tx2"/>
                </a:solidFill>
              </a:rPr>
              <a:t>« L'Homme seul est en mauvaise compagnie.»</a:t>
            </a:r>
          </a:p>
          <a:p>
            <a:pPr>
              <a:spcAft>
                <a:spcPts val="300"/>
              </a:spcAft>
            </a:pPr>
            <a:endParaRPr lang="fr-FR" sz="1400" dirty="0">
              <a:solidFill>
                <a:schemeClr val="tx2"/>
              </a:solidFill>
            </a:endParaRPr>
          </a:p>
          <a:p>
            <a:pPr>
              <a:spcAft>
                <a:spcPts val="300"/>
              </a:spcAft>
            </a:pPr>
            <a:r>
              <a:rPr lang="fr-FR" sz="1400" dirty="0">
                <a:solidFill>
                  <a:schemeClr val="tx2"/>
                </a:solidFill>
              </a:rPr>
              <a:t>						Paul Valéry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E90C12C-40AD-8329-1301-9DA1971388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012" y="3050287"/>
            <a:ext cx="819028" cy="105457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74FB3C4-CE2D-D52F-6586-A7A348EE6DA2}"/>
              </a:ext>
            </a:extLst>
          </p:cNvPr>
          <p:cNvSpPr txBox="1"/>
          <p:nvPr/>
        </p:nvSpPr>
        <p:spPr>
          <a:xfrm>
            <a:off x="296386" y="4134298"/>
            <a:ext cx="2260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Bénédicte Laglace</a:t>
            </a:r>
          </a:p>
          <a:p>
            <a:r>
              <a:rPr lang="fr-FR" sz="1200" dirty="0"/>
              <a:t>Associée - Expert-Comptable</a:t>
            </a:r>
          </a:p>
          <a:p>
            <a:r>
              <a:rPr lang="fr-FR" sz="1200" b="1" i="1" dirty="0">
                <a:solidFill>
                  <a:srgbClr val="FF0000"/>
                </a:solidFill>
                <a:hlinkClick r:id="rId6"/>
              </a:rPr>
              <a:t>dafexternalise@pluriel.team</a:t>
            </a:r>
            <a:endParaRPr lang="fr-FR" sz="1200" b="1" i="1" dirty="0">
              <a:solidFill>
                <a:srgbClr val="FF0000"/>
              </a:solidFill>
            </a:endParaRPr>
          </a:p>
          <a:p>
            <a:endParaRPr lang="fr-FR" sz="1200" b="1" i="1" dirty="0">
              <a:solidFill>
                <a:srgbClr val="FF0000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FE488B0-161D-C0DE-A685-E42A9289C5F8}"/>
              </a:ext>
            </a:extLst>
          </p:cNvPr>
          <p:cNvSpPr txBox="1"/>
          <p:nvPr/>
        </p:nvSpPr>
        <p:spPr>
          <a:xfrm>
            <a:off x="324463" y="4741000"/>
            <a:ext cx="36381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Expérience de DAF et de Secrétaire Général en entreprise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30 années d’exercice de fonctions financières, d’audit et de conseil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Accompagnement de Directions Générales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Implication personnelle en tant que Conseiller bénévole pour accompagner des associations autour de bonnes pratiques financières.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94DEC1-B83E-55D2-9FCC-5E8FCA5FBF89}"/>
              </a:ext>
            </a:extLst>
          </p:cNvPr>
          <p:cNvSpPr/>
          <p:nvPr/>
        </p:nvSpPr>
        <p:spPr>
          <a:xfrm>
            <a:off x="7223" y="1969021"/>
            <a:ext cx="9144000" cy="862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70EF2A6-F619-1C55-537B-2A4998819AAB}"/>
              </a:ext>
            </a:extLst>
          </p:cNvPr>
          <p:cNvSpPr txBox="1"/>
          <p:nvPr/>
        </p:nvSpPr>
        <p:spPr>
          <a:xfrm>
            <a:off x="274134" y="2141200"/>
            <a:ext cx="6337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50000"/>
                  </a:schemeClr>
                </a:solidFill>
              </a:rPr>
              <a:t>Votre contact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6C755FB-AFF3-C1D2-A579-AC376CE55E3F}"/>
              </a:ext>
            </a:extLst>
          </p:cNvPr>
          <p:cNvSpPr txBox="1"/>
          <p:nvPr/>
        </p:nvSpPr>
        <p:spPr>
          <a:xfrm>
            <a:off x="324463" y="172996"/>
            <a:ext cx="6337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50000"/>
                  </a:schemeClr>
                </a:solidFill>
              </a:rPr>
              <a:t>Qui sommes -nous ?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BE18EA-20C6-C739-59F8-38BBF2ADDC4A}"/>
              </a:ext>
            </a:extLst>
          </p:cNvPr>
          <p:cNvSpPr/>
          <p:nvPr/>
        </p:nvSpPr>
        <p:spPr>
          <a:xfrm>
            <a:off x="175059" y="915944"/>
            <a:ext cx="8513697" cy="1055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>
                <a:solidFill>
                  <a:schemeClr val="tx2"/>
                </a:solidFill>
              </a:rPr>
              <a:t>Depuis plus de 30 ans, </a:t>
            </a:r>
            <a:r>
              <a:rPr lang="fr-FR" sz="1400" b="1" dirty="0">
                <a:solidFill>
                  <a:schemeClr val="tx2"/>
                </a:solidFill>
              </a:rPr>
              <a:t>Pluriel Consultants </a:t>
            </a:r>
            <a:r>
              <a:rPr lang="fr-FR" sz="1400" dirty="0">
                <a:solidFill>
                  <a:schemeClr val="tx2"/>
                </a:solidFill>
              </a:rPr>
              <a:t>accompagne ses clients 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chemeClr val="tx2"/>
                </a:solidFill>
              </a:rPr>
              <a:t>Des équipes aux </a:t>
            </a:r>
            <a:r>
              <a:rPr lang="fr-FR" sz="1400" b="1" dirty="0">
                <a:solidFill>
                  <a:schemeClr val="tx2"/>
                </a:solidFill>
              </a:rPr>
              <a:t>compétences diversifiées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chemeClr val="tx2"/>
                </a:solidFill>
              </a:rPr>
              <a:t>Un spectre d’intervention </a:t>
            </a:r>
            <a:r>
              <a:rPr lang="fr-FR" sz="1400" b="1" dirty="0">
                <a:solidFill>
                  <a:schemeClr val="tx2"/>
                </a:solidFill>
              </a:rPr>
              <a:t>large</a:t>
            </a:r>
            <a:r>
              <a:rPr lang="fr-FR" sz="1400" dirty="0">
                <a:solidFill>
                  <a:schemeClr val="tx2"/>
                </a:solidFill>
              </a:rPr>
              <a:t> et une </a:t>
            </a:r>
            <a:r>
              <a:rPr lang="fr-FR" sz="1400" b="1" dirty="0">
                <a:solidFill>
                  <a:schemeClr val="tx2"/>
                </a:solidFill>
              </a:rPr>
              <a:t>offre sur mesure</a:t>
            </a:r>
            <a:endParaRPr lang="fr-FR" sz="1400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chemeClr val="tx2"/>
                </a:solidFill>
              </a:rPr>
              <a:t>Et toujours la même volonté de nous engager pour nos clients. </a:t>
            </a:r>
          </a:p>
        </p:txBody>
      </p:sp>
    </p:spTree>
    <p:extLst>
      <p:ext uri="{BB962C8B-B14F-4D97-AF65-F5344CB8AC3E}">
        <p14:creationId xmlns:p14="http://schemas.microsoft.com/office/powerpoint/2010/main" val="325246039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7746</TotalTime>
  <Words>614</Words>
  <Application>Microsoft Office PowerPoint</Application>
  <PresentationFormat>Affichage à l'écran (4:3)</PresentationFormat>
  <Paragraphs>114</Paragraphs>
  <Slides>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THIOLON Baptiste</dc:creator>
  <cp:lastModifiedBy>Bénédicte Laglace</cp:lastModifiedBy>
  <cp:revision>164</cp:revision>
  <dcterms:created xsi:type="dcterms:W3CDTF">2023-03-09T21:25:47Z</dcterms:created>
  <dcterms:modified xsi:type="dcterms:W3CDTF">2025-03-05T13:51:17Z</dcterms:modified>
</cp:coreProperties>
</file>